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256" r:id="rId2"/>
    <p:sldId id="258" r:id="rId3"/>
    <p:sldId id="546" r:id="rId4"/>
    <p:sldId id="483" r:id="rId5"/>
    <p:sldId id="553" r:id="rId6"/>
    <p:sldId id="477" r:id="rId7"/>
    <p:sldId id="547" r:id="rId8"/>
    <p:sldId id="548" r:id="rId9"/>
    <p:sldId id="544" r:id="rId10"/>
    <p:sldId id="545" r:id="rId11"/>
    <p:sldId id="485" r:id="rId12"/>
    <p:sldId id="391" r:id="rId13"/>
    <p:sldId id="265" r:id="rId14"/>
    <p:sldId id="492" r:id="rId15"/>
    <p:sldId id="493" r:id="rId16"/>
    <p:sldId id="549" r:id="rId17"/>
    <p:sldId id="500" r:id="rId18"/>
    <p:sldId id="504" r:id="rId19"/>
    <p:sldId id="507" r:id="rId20"/>
    <p:sldId id="505" r:id="rId21"/>
    <p:sldId id="550" r:id="rId22"/>
    <p:sldId id="551" r:id="rId23"/>
    <p:sldId id="552" r:id="rId24"/>
    <p:sldId id="509" r:id="rId25"/>
    <p:sldId id="409" r:id="rId26"/>
    <p:sldId id="510" r:id="rId27"/>
    <p:sldId id="412" r:id="rId28"/>
    <p:sldId id="413" r:id="rId29"/>
    <p:sldId id="361" r:id="rId30"/>
    <p:sldId id="449" r:id="rId31"/>
    <p:sldId id="454" r:id="rId32"/>
    <p:sldId id="321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1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D9DD1"/>
    <a:srgbClr val="9F9DD2"/>
    <a:srgbClr val="E5B7FF"/>
    <a:srgbClr val="FF0000"/>
    <a:srgbClr val="9E9CD1"/>
    <a:srgbClr val="A0ADDB"/>
    <a:srgbClr val="81B1DA"/>
    <a:srgbClr val="CC9900"/>
    <a:srgbClr val="FFFF66"/>
    <a:srgbClr val="99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983" autoAdjust="0"/>
    <p:restoredTop sz="84993" autoAdjust="0"/>
  </p:normalViewPr>
  <p:slideViewPr>
    <p:cSldViewPr snapToGrid="0">
      <p:cViewPr varScale="1">
        <p:scale>
          <a:sx n="56" d="100"/>
          <a:sy n="56" d="100"/>
        </p:scale>
        <p:origin x="428" y="48"/>
      </p:cViewPr>
      <p:guideLst/>
    </p:cSldViewPr>
  </p:slideViewPr>
  <p:outlineViewPr>
    <p:cViewPr>
      <p:scale>
        <a:sx n="33" d="100"/>
        <a:sy n="33" d="100"/>
      </p:scale>
      <p:origin x="0" y="-102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-7380"/>
    </p:cViewPr>
  </p:sorterViewPr>
  <p:notesViewPr>
    <p:cSldViewPr snapToGrid="0">
      <p:cViewPr varScale="1">
        <p:scale>
          <a:sx n="87" d="100"/>
          <a:sy n="87" d="100"/>
        </p:scale>
        <p:origin x="95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10/4/2023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10/4/2023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8190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66612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38895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13458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5011466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49470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4636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056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64955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4304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6766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98188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149650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5575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03552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40242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40326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797960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272251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563439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472961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1567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28960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07871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24849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87861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91346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93807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3598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25436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015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78C49-1227-4821-8743-76710773F34E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3F0AF-EECC-4FF8-B6A9-25E29A4B9864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4F3E1-DD01-4E20-B25D-51F65B7636E4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矩形 12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7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 userDrawn="1"/>
        </p:nvGrpSpPr>
        <p:grpSpPr>
          <a:xfrm>
            <a:off x="11600723" y="5673340"/>
            <a:ext cx="598410" cy="440656"/>
            <a:chOff x="11595100" y="6198845"/>
            <a:chExt cx="598488" cy="440713"/>
          </a:xfrm>
        </p:grpSpPr>
        <p:sp>
          <p:nvSpPr>
            <p:cNvPr id="128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29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130" name="圖片 129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410" y="5769306"/>
            <a:ext cx="245082" cy="245082"/>
          </a:xfrm>
          <a:prstGeom prst="rect">
            <a:avLst/>
          </a:prstGeom>
        </p:spPr>
      </p:pic>
      <p:grpSp>
        <p:nvGrpSpPr>
          <p:cNvPr id="114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/>
        </p:nvGrpSpPr>
        <p:grpSpPr>
          <a:xfrm>
            <a:off x="11593588" y="6198490"/>
            <a:ext cx="598410" cy="440656"/>
            <a:chOff x="11595100" y="6198845"/>
            <a:chExt cx="598488" cy="440713"/>
          </a:xfrm>
        </p:grpSpPr>
        <p:sp>
          <p:nvSpPr>
            <p:cNvPr id="115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16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24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9260598" y="6225800"/>
            <a:ext cx="2743200" cy="365125"/>
          </a:xfrm>
        </p:spPr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 userDrawn="1"/>
        </p:nvSpPr>
        <p:spPr>
          <a:xfrm flipH="1">
            <a:off x="711901" y="336594"/>
            <a:ext cx="1545828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 userDrawn="1"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Suggestion">
            <a:extLst>
              <a:ext uri="{FF2B5EF4-FFF2-40B4-BE49-F238E27FC236}">
                <a16:creationId xmlns:a16="http://schemas.microsoft.com/office/drawing/2014/main" id="{C6D2104E-1FFD-4943-9166-5FAA731A8870}"/>
              </a:ext>
            </a:extLst>
          </p:cNvPr>
          <p:cNvSpPr txBox="1"/>
          <p:nvPr userDrawn="1"/>
        </p:nvSpPr>
        <p:spPr>
          <a:xfrm flipH="1">
            <a:off x="941584" y="388128"/>
            <a:ext cx="1249166" cy="1231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endParaRPr lang="en-US" sz="800" dirty="0">
              <a:solidFill>
                <a:schemeClr val="bg1">
                  <a:lumMod val="75000"/>
                </a:scheme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5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 userDrawn="1"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84917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辨識「評述性話語」類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矩形 12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6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 userDrawn="1"/>
        </p:nvGrpSpPr>
        <p:grpSpPr>
          <a:xfrm>
            <a:off x="11600723" y="5673340"/>
            <a:ext cx="598410" cy="440656"/>
            <a:chOff x="11595100" y="6198845"/>
            <a:chExt cx="598488" cy="440713"/>
          </a:xfrm>
        </p:grpSpPr>
        <p:sp>
          <p:nvSpPr>
            <p:cNvPr id="127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28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129" name="圖片 128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410" y="5769306"/>
            <a:ext cx="245082" cy="245082"/>
          </a:xfrm>
          <a:prstGeom prst="rect">
            <a:avLst/>
          </a:prstGeom>
        </p:spPr>
      </p:pic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899" y="336594"/>
            <a:ext cx="2088000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14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/>
        </p:nvGrpSpPr>
        <p:grpSpPr>
          <a:xfrm>
            <a:off x="11593590" y="6198484"/>
            <a:ext cx="598410" cy="440656"/>
            <a:chOff x="11595100" y="6198845"/>
            <a:chExt cx="598488" cy="440713"/>
          </a:xfrm>
        </p:grpSpPr>
        <p:sp>
          <p:nvSpPr>
            <p:cNvPr id="115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16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24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9260598" y="6225800"/>
            <a:ext cx="2743200" cy="365125"/>
          </a:xfrm>
        </p:spPr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辨識「評述性話語」類型</a:t>
            </a:r>
          </a:p>
        </p:txBody>
      </p:sp>
    </p:spTree>
    <p:extLst>
      <p:ext uri="{BB962C8B-B14F-4D97-AF65-F5344CB8AC3E}">
        <p14:creationId xmlns:p14="http://schemas.microsoft.com/office/powerpoint/2010/main" val="1188500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及組織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矩形 12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6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 userDrawn="1"/>
        </p:nvGrpSpPr>
        <p:grpSpPr>
          <a:xfrm>
            <a:off x="11600723" y="5673340"/>
            <a:ext cx="598410" cy="440656"/>
            <a:chOff x="11595100" y="6198845"/>
            <a:chExt cx="598488" cy="440713"/>
          </a:xfrm>
        </p:grpSpPr>
        <p:sp>
          <p:nvSpPr>
            <p:cNvPr id="127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28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129" name="圖片 128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410" y="5769306"/>
            <a:ext cx="245082" cy="245082"/>
          </a:xfrm>
          <a:prstGeom prst="rect">
            <a:avLst/>
          </a:prstGeom>
        </p:spPr>
      </p:pic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900" y="336594"/>
            <a:ext cx="1796349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14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/>
        </p:nvGrpSpPr>
        <p:grpSpPr>
          <a:xfrm>
            <a:off x="11593590" y="6198484"/>
            <a:ext cx="598410" cy="440656"/>
            <a:chOff x="11595100" y="6198845"/>
            <a:chExt cx="598488" cy="440713"/>
          </a:xfrm>
        </p:grpSpPr>
        <p:sp>
          <p:nvSpPr>
            <p:cNvPr id="115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16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24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9260598" y="6225800"/>
            <a:ext cx="2743200" cy="365125"/>
          </a:xfrm>
        </p:spPr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思考及組織內容</a:t>
            </a:r>
          </a:p>
        </p:txBody>
      </p:sp>
    </p:spTree>
    <p:extLst>
      <p:ext uri="{BB962C8B-B14F-4D97-AF65-F5344CB8AC3E}">
        <p14:creationId xmlns:p14="http://schemas.microsoft.com/office/powerpoint/2010/main" val="37387691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9011E-2ABA-4D99-91EC-435A644E236B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D784-9BA2-40EA-BC95-3760ACA48F34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0EF30-1C9C-449A-8A29-B8427D57E9A9}" type="datetime1">
              <a:rPr lang="en-US" smtClean="0"/>
              <a:t>10/4/2023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E60E-A61C-4FA5-AB59-87FCB4708EA9}" type="datetime1">
              <a:rPr lang="en-US" smtClean="0"/>
              <a:t>10/4/2023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642E4-CC72-4F3B-8077-35A53E651FCE}" type="datetime1">
              <a:rPr lang="en-US" smtClean="0"/>
              <a:t>10/4/2023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8AC80-E9C6-4E27-8FC1-BF7772EB6799}" type="datetime1">
              <a:rPr lang="en-US" smtClean="0"/>
              <a:t>10/4/2023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E6B54-B6C5-4B72-8D02-7C260018F226}" type="datetime1">
              <a:rPr lang="en-US" smtClean="0"/>
              <a:t>10/4/2023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1267-AC00-4230-A151-FC14C55CBC69}" type="datetime1">
              <a:rPr lang="en-US" smtClean="0"/>
              <a:t>10/4/2023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1C3D6-F465-4B86-B255-9CE197E32E22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e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image" Target="../media/image4.emf"/><Relationship Id="rId7" Type="http://schemas.openxmlformats.org/officeDocument/2006/relationships/slide" Target="slide20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19.xml"/><Relationship Id="rId11" Type="http://schemas.openxmlformats.org/officeDocument/2006/relationships/slide" Target="slide12.xml"/><Relationship Id="rId5" Type="http://schemas.openxmlformats.org/officeDocument/2006/relationships/slide" Target="slide17.xml"/><Relationship Id="rId10" Type="http://schemas.openxmlformats.org/officeDocument/2006/relationships/slide" Target="slide7.xml"/><Relationship Id="rId4" Type="http://schemas.openxmlformats.org/officeDocument/2006/relationships/slide" Target="slide16.xml"/><Relationship Id="rId9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981199" y="1119686"/>
            <a:ext cx="7453087" cy="4764567"/>
          </a:xfrm>
          <a:prstGeom prst="rect">
            <a:avLst/>
          </a:prstGeom>
          <a:solidFill>
            <a:schemeClr val="accent1">
              <a:lumMod val="50000"/>
              <a:alpha val="5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矩形 7"/>
          <p:cNvSpPr/>
          <p:nvPr/>
        </p:nvSpPr>
        <p:spPr>
          <a:xfrm>
            <a:off x="2373084" y="1402715"/>
            <a:ext cx="7453087" cy="476456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08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文字方塊 9"/>
          <p:cNvSpPr txBox="1"/>
          <p:nvPr/>
        </p:nvSpPr>
        <p:spPr>
          <a:xfrm>
            <a:off x="2432955" y="1744800"/>
            <a:ext cx="733334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6000" dirty="0" smtClean="0">
                <a:latin typeface="+mn-ea"/>
              </a:rPr>
              <a:t>3. </a:t>
            </a:r>
            <a:r>
              <a:rPr lang="zh-TW" altLang="en-US" sz="6000" b="1" dirty="0">
                <a:latin typeface="+mn-ea"/>
              </a:rPr>
              <a:t>程序</a:t>
            </a:r>
            <a:r>
              <a:rPr lang="zh-TW" altLang="en-US" sz="6000" b="1" dirty="0" smtClean="0">
                <a:latin typeface="+mn-ea"/>
              </a:rPr>
              <a:t>說明 訓練簡報 </a:t>
            </a:r>
            <a:endParaRPr lang="en-US" altLang="zh-TW" sz="6000" b="1" dirty="0" smtClean="0">
              <a:latin typeface="+mn-ea"/>
            </a:endParaRPr>
          </a:p>
          <a:p>
            <a:r>
              <a:rPr lang="zh-TW" altLang="en-US" sz="6000" b="1" dirty="0">
                <a:latin typeface="+mn-ea"/>
              </a:rPr>
              <a:t>（</a:t>
            </a:r>
            <a:r>
              <a:rPr lang="zh-TW" altLang="en-US" sz="6000" b="1" smtClean="0">
                <a:latin typeface="+mn-ea"/>
              </a:rPr>
              <a:t>示例一）</a:t>
            </a:r>
            <a:endParaRPr lang="en-US" sz="6000" dirty="0">
              <a:latin typeface="+mn-ea"/>
            </a:endParaRPr>
          </a:p>
        </p:txBody>
      </p:sp>
      <p:sp>
        <p:nvSpPr>
          <p:cNvPr id="11" name="投影片編號版面配置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</a:t>
            </a:fld>
            <a:endParaRPr lang="en-US" dirty="0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113" y="3501969"/>
            <a:ext cx="2634116" cy="2634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73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投影片編號版面配置區 3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10</a:t>
            </a:fld>
            <a:endParaRPr lang="en-US" dirty="0"/>
          </a:p>
        </p:txBody>
      </p:sp>
      <p:sp>
        <p:nvSpPr>
          <p:cNvPr id="1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>
            <a:off x="4271985" y="291999"/>
            <a:ext cx="7604269" cy="77553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程序說明標誌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字詞其他意思</a:t>
            </a:r>
          </a:p>
        </p:txBody>
      </p:sp>
      <p:sp>
        <p:nvSpPr>
          <p:cNvPr id="5" name="矩形 4"/>
          <p:cNvSpPr/>
          <p:nvPr/>
        </p:nvSpPr>
        <p:spPr>
          <a:xfrm>
            <a:off x="770022" y="1591450"/>
            <a:ext cx="1065195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800" dirty="0">
                <a:latin typeface="+mn-ea"/>
              </a:rPr>
              <a:t>如何、怎樣、怎麼樣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sz="2800" dirty="0">
                <a:latin typeface="+mn-ea"/>
              </a:rPr>
              <a:t>亦可作為「解難」的</a:t>
            </a:r>
            <a:r>
              <a:rPr lang="zh-TW" altLang="en-US" sz="2800" b="1" dirty="0">
                <a:solidFill>
                  <a:srgbClr val="FF0000"/>
                </a:solidFill>
                <a:latin typeface="+mn-ea"/>
              </a:rPr>
              <a:t>標誌字詞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zh-TW" altLang="en-US" sz="2800" dirty="0">
                <a:latin typeface="+mn-ea"/>
              </a:rPr>
              <a:t>通常會與「問題」、「困難」、「解決」、「處理」及「應付」等「解難」的</a:t>
            </a:r>
            <a:r>
              <a:rPr lang="zh-TW" altLang="en-US" sz="2800" b="1" dirty="0">
                <a:solidFill>
                  <a:srgbClr val="FF0000"/>
                </a:solidFill>
                <a:latin typeface="+mn-ea"/>
              </a:rPr>
              <a:t>標誌字詞</a:t>
            </a:r>
            <a:r>
              <a:rPr lang="zh-TW" altLang="en-US" sz="2800" dirty="0">
                <a:latin typeface="+mn-ea"/>
              </a:rPr>
              <a:t>一起</a:t>
            </a:r>
            <a:r>
              <a:rPr lang="zh-TW" altLang="en-US" sz="2800" dirty="0" smtClean="0">
                <a:latin typeface="+mn-ea"/>
              </a:rPr>
              <a:t>出現</a:t>
            </a:r>
            <a:endParaRPr lang="en-HK" altLang="zh-TW" sz="2800" dirty="0" smtClean="0">
              <a:latin typeface="+mn-ea"/>
            </a:endParaRP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zh-TW" altLang="en-US" sz="2800" dirty="0" smtClean="0">
                <a:latin typeface="+mn-ea"/>
              </a:rPr>
              <a:t>於標題或題目中</a:t>
            </a:r>
            <a:r>
              <a:rPr lang="zh-TW" altLang="en-US" sz="2800" dirty="0">
                <a:latin typeface="+mn-ea"/>
              </a:rPr>
              <a:t>會提及一些</a:t>
            </a:r>
            <a:r>
              <a:rPr lang="zh-TW" altLang="en-US" sz="28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難題</a:t>
            </a:r>
          </a:p>
        </p:txBody>
      </p:sp>
      <p:sp>
        <p:nvSpPr>
          <p:cNvPr id="6" name="矩形 5"/>
          <p:cNvSpPr/>
          <p:nvPr/>
        </p:nvSpPr>
        <p:spPr>
          <a:xfrm>
            <a:off x="1475872" y="4187937"/>
            <a:ext cx="9240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3200" b="1" dirty="0" smtClean="0"/>
              <a:t>示例一：「我們應怎樣解決洗手間漏水問題？」</a:t>
            </a:r>
            <a:endParaRPr lang="zh-TW" altLang="en-US" sz="3200" b="1" dirty="0"/>
          </a:p>
        </p:txBody>
      </p:sp>
      <p:sp>
        <p:nvSpPr>
          <p:cNvPr id="16" name="矩形 15"/>
          <p:cNvSpPr/>
          <p:nvPr/>
        </p:nvSpPr>
        <p:spPr>
          <a:xfrm>
            <a:off x="1475872" y="5206868"/>
            <a:ext cx="9240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3200" b="1" dirty="0"/>
              <a:t>示例二：「懷疑遇到網上騙案時應如何處理？」</a:t>
            </a:r>
          </a:p>
        </p:txBody>
      </p:sp>
      <p:sp>
        <p:nvSpPr>
          <p:cNvPr id="17" name="左右中括弧 16"/>
          <p:cNvSpPr/>
          <p:nvPr/>
        </p:nvSpPr>
        <p:spPr>
          <a:xfrm rot="5400000">
            <a:off x="7839085" y="3083482"/>
            <a:ext cx="553983" cy="2762896"/>
          </a:xfrm>
          <a:prstGeom prst="bracketPair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圓角矩形 20"/>
          <p:cNvSpPr/>
          <p:nvPr/>
        </p:nvSpPr>
        <p:spPr>
          <a:xfrm>
            <a:off x="5105400" y="4158520"/>
            <a:ext cx="795338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圓角矩形 25"/>
          <p:cNvSpPr/>
          <p:nvPr/>
        </p:nvSpPr>
        <p:spPr>
          <a:xfrm>
            <a:off x="5900738" y="4158519"/>
            <a:ext cx="786890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圓角矩形 26"/>
          <p:cNvSpPr/>
          <p:nvPr/>
        </p:nvSpPr>
        <p:spPr>
          <a:xfrm>
            <a:off x="7923168" y="5176078"/>
            <a:ext cx="826316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圓角矩形 27"/>
          <p:cNvSpPr/>
          <p:nvPr/>
        </p:nvSpPr>
        <p:spPr>
          <a:xfrm>
            <a:off x="8749484" y="5176077"/>
            <a:ext cx="826316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左右中括弧 28"/>
          <p:cNvSpPr/>
          <p:nvPr/>
        </p:nvSpPr>
        <p:spPr>
          <a:xfrm rot="5400000">
            <a:off x="6027368" y="4682570"/>
            <a:ext cx="553983" cy="1602581"/>
          </a:xfrm>
          <a:prstGeom prst="bracketPair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書卷 (水平) 13"/>
          <p:cNvSpPr/>
          <p:nvPr/>
        </p:nvSpPr>
        <p:spPr>
          <a:xfrm>
            <a:off x="7461979" y="1188084"/>
            <a:ext cx="3960000" cy="118800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/>
              <a:t>有關解難的訓練框架，請參閱</a:t>
            </a:r>
            <a:r>
              <a:rPr lang="en-US" altLang="zh-TW" sz="2000" b="1" dirty="0"/>
              <a:t/>
            </a:r>
            <a:br>
              <a:rPr lang="en-US" altLang="zh-TW" sz="2000" b="1" dirty="0"/>
            </a:br>
            <a:r>
              <a:rPr lang="zh-TW" altLang="en-US" sz="2000" b="1" smtClean="0"/>
              <a:t>「解難 </a:t>
            </a:r>
            <a:r>
              <a:rPr lang="zh-TW" altLang="en-US" sz="2000" b="1" dirty="0" smtClean="0"/>
              <a:t>訓練框架」</a:t>
            </a:r>
            <a:endParaRPr lang="zh-TW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616570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17" grpId="0" animBg="1"/>
      <p:bldP spid="21" grpId="0" animBg="1"/>
      <p:bldP spid="26" grpId="0" animBg="1"/>
      <p:bldP spid="27" grpId="0" animBg="1"/>
      <p:bldP spid="28" grpId="0" animBg="1"/>
      <p:bldP spid="29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24" name="群組 23"/>
          <p:cNvGrpSpPr/>
          <p:nvPr/>
        </p:nvGrpSpPr>
        <p:grpSpPr>
          <a:xfrm>
            <a:off x="2768792" y="1610555"/>
            <a:ext cx="6654417" cy="3721319"/>
            <a:chOff x="1259583" y="1610555"/>
            <a:chExt cx="6654417" cy="3721319"/>
          </a:xfrm>
        </p:grpSpPr>
        <p:grpSp>
          <p:nvGrpSpPr>
            <p:cNvPr id="30" name="群組 29"/>
            <p:cNvGrpSpPr/>
            <p:nvPr/>
          </p:nvGrpSpPr>
          <p:grpSpPr>
            <a:xfrm rot="16200000">
              <a:off x="402348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44" name="向右箭號 43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5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34" name="群組 33"/>
            <p:cNvGrpSpPr/>
            <p:nvPr/>
          </p:nvGrpSpPr>
          <p:grpSpPr>
            <a:xfrm>
              <a:off x="4530000" y="1610555"/>
              <a:ext cx="3384000" cy="3721319"/>
              <a:chOff x="4728228" y="1784180"/>
              <a:chExt cx="2814714" cy="4131515"/>
            </a:xfrm>
          </p:grpSpPr>
          <p:grpSp>
            <p:nvGrpSpPr>
              <p:cNvPr id="40" name="群組 39"/>
              <p:cNvGrpSpPr/>
              <p:nvPr/>
            </p:nvGrpSpPr>
            <p:grpSpPr>
              <a:xfrm>
                <a:off x="4728228" y="1784180"/>
                <a:ext cx="2814714" cy="4078939"/>
                <a:chOff x="4577925" y="2909383"/>
                <a:chExt cx="2421928" cy="2501160"/>
              </a:xfrm>
            </p:grpSpPr>
            <p:pic>
              <p:nvPicPr>
                <p:cNvPr id="42" name="圖片 41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3"/>
                  <a:ext cx="2421928" cy="2501160"/>
                </a:xfrm>
                <a:prstGeom prst="rect">
                  <a:avLst/>
                </a:prstGeom>
              </p:spPr>
            </p:pic>
            <p:sp>
              <p:nvSpPr>
                <p:cNvPr id="43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4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1"/>
                <a:ext cx="2372132" cy="33828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構</a:t>
                </a: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程序</a:t>
                </a: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說明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檢視關鍵步驟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運用程序</a:t>
                </a: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說明模範</a:t>
                </a: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短</a:t>
                </a: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35" name="群組 34"/>
            <p:cNvGrpSpPr/>
            <p:nvPr/>
          </p:nvGrpSpPr>
          <p:grpSpPr>
            <a:xfrm>
              <a:off x="1259583" y="1610556"/>
              <a:ext cx="2806252" cy="3673962"/>
              <a:chOff x="1657543" y="1597714"/>
              <a:chExt cx="2806252" cy="3673962"/>
            </a:xfrm>
          </p:grpSpPr>
          <p:grpSp>
            <p:nvGrpSpPr>
              <p:cNvPr id="36" name="群組 35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38" name="圖片 37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39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37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33" name="矩形 32"/>
          <p:cNvSpPr/>
          <p:nvPr/>
        </p:nvSpPr>
        <p:spPr>
          <a:xfrm>
            <a:off x="3363141" y="3201927"/>
            <a:ext cx="504000" cy="3049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8764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26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30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1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27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28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rgbClr val="E5B7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9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12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568672" y="2948069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如何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致電訂購外賣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？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8954215" y="2470583"/>
            <a:ext cx="1980000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83881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>
            <a:off x="1265116" y="1416348"/>
            <a:ext cx="9219018" cy="76604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49" name="文字方塊 148"/>
          <p:cNvSpPr txBox="1"/>
          <p:nvPr/>
        </p:nvSpPr>
        <p:spPr>
          <a:xfrm>
            <a:off x="1688938" y="1506983"/>
            <a:ext cx="85058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indent="0" algn="ctr">
              <a:buNone/>
            </a:pPr>
            <a:r>
              <a:rPr lang="zh-TW" altLang="en-US" sz="3200" b="1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如何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致電訂購外賣</a:t>
            </a:r>
            <a:r>
              <a:rPr lang="zh-TW" altLang="en-US" sz="3200" b="1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？</a:t>
            </a:r>
            <a:endParaRPr lang="zh-TW" altLang="en-US" sz="32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1" name="Rectangle 24">
            <a:extLst>
              <a:ext uri="{FF2B5EF4-FFF2-40B4-BE49-F238E27FC236}">
                <a16:creationId xmlns:a16="http://schemas.microsoft.com/office/drawing/2014/main" id="{215171FD-0EAB-4CDE-92FD-CF32DF6221E3}"/>
              </a:ext>
            </a:extLst>
          </p:cNvPr>
          <p:cNvSpPr/>
          <p:nvPr/>
        </p:nvSpPr>
        <p:spPr>
          <a:xfrm>
            <a:off x="3773672" y="2269418"/>
            <a:ext cx="4201907" cy="2771212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5875">
            <a:solidFill>
              <a:schemeClr val="bg1">
                <a:lumMod val="75000"/>
              </a:schemeClr>
            </a:solidFill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9" name="RightSub">
            <a:extLst>
              <a:ext uri="{FF2B5EF4-FFF2-40B4-BE49-F238E27FC236}">
                <a16:creationId xmlns:a16="http://schemas.microsoft.com/office/drawing/2014/main" id="{E7DA61E7-454A-42E3-8AB8-350B61515A16}"/>
              </a:ext>
            </a:extLst>
          </p:cNvPr>
          <p:cNvSpPr txBox="1"/>
          <p:nvPr/>
        </p:nvSpPr>
        <p:spPr>
          <a:xfrm>
            <a:off x="4951296" y="2376163"/>
            <a:ext cx="1846659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TW" altLang="en-US" sz="3600" dirty="0">
                <a:ln w="0"/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標誌字詞</a:t>
            </a:r>
            <a:endParaRPr lang="en-ID" sz="3600" dirty="0">
              <a:ln w="0"/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6" name="群組 15"/>
          <p:cNvGrpSpPr/>
          <p:nvPr/>
        </p:nvGrpSpPr>
        <p:grpSpPr>
          <a:xfrm>
            <a:off x="4324825" y="3215261"/>
            <a:ext cx="3099600" cy="830997"/>
            <a:chOff x="-167710" y="4426534"/>
            <a:chExt cx="3099600" cy="915924"/>
          </a:xfrm>
        </p:grpSpPr>
        <p:sp>
          <p:nvSpPr>
            <p:cNvPr id="15" name="圓角矩形 14"/>
            <p:cNvSpPr/>
            <p:nvPr/>
          </p:nvSpPr>
          <p:spPr>
            <a:xfrm>
              <a:off x="-167710" y="4508296"/>
              <a:ext cx="3099600" cy="752400"/>
            </a:xfrm>
            <a:prstGeom prst="roundRect">
              <a:avLst/>
            </a:prstGeom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58" name="TextBox">
              <a:extLst>
                <a:ext uri="{FF2B5EF4-FFF2-40B4-BE49-F238E27FC236}">
                  <a16:creationId xmlns:a16="http://schemas.microsoft.com/office/drawing/2014/main" id="{866FB4C6-940D-43AA-BCF1-C9BE95B13E64}"/>
                </a:ext>
              </a:extLst>
            </p:cNvPr>
            <p:cNvSpPr txBox="1"/>
            <p:nvPr/>
          </p:nvSpPr>
          <p:spPr>
            <a:xfrm>
              <a:off x="815793" y="4426534"/>
              <a:ext cx="1132594" cy="91592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dist">
                <a:lnSpc>
                  <a:spcPct val="150000"/>
                </a:lnSpc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ctr"/>
              <a:r>
                <a:rPr lang="zh-TW" altLang="en-US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如何</a:t>
              </a:r>
            </a:p>
          </p:txBody>
        </p:sp>
      </p:grpSp>
      <p:sp>
        <p:nvSpPr>
          <p:cNvPr id="17" name="圓角矩形 16"/>
          <p:cNvSpPr/>
          <p:nvPr/>
        </p:nvSpPr>
        <p:spPr>
          <a:xfrm>
            <a:off x="4044278" y="1503371"/>
            <a:ext cx="876060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投影片編號版面配置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13</a:t>
            </a:fld>
            <a:endParaRPr lang="en-US" dirty="0"/>
          </a:p>
        </p:txBody>
      </p:sp>
      <p:sp>
        <p:nvSpPr>
          <p:cNvPr id="2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9458324" y="870584"/>
            <a:ext cx="2424982" cy="63278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3779" y="627475"/>
            <a:ext cx="4392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辨識標誌字詞</a:t>
            </a:r>
            <a:endParaRPr lang="en-ID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21" name="群組 20"/>
          <p:cNvGrpSpPr/>
          <p:nvPr/>
        </p:nvGrpSpPr>
        <p:grpSpPr>
          <a:xfrm>
            <a:off x="3282625" y="5559037"/>
            <a:ext cx="5184000" cy="1107996"/>
            <a:chOff x="-223397" y="4590710"/>
            <a:chExt cx="3099600" cy="756204"/>
          </a:xfrm>
        </p:grpSpPr>
        <p:sp>
          <p:nvSpPr>
            <p:cNvPr id="22" name="圓角矩形 21"/>
            <p:cNvSpPr/>
            <p:nvPr/>
          </p:nvSpPr>
          <p:spPr>
            <a:xfrm>
              <a:off x="-223397" y="4705343"/>
              <a:ext cx="3099600" cy="491398"/>
            </a:xfrm>
            <a:prstGeom prst="roundRect">
              <a:avLst/>
            </a:prstGeom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3" name="TextBox">
              <a:extLst>
                <a:ext uri="{FF2B5EF4-FFF2-40B4-BE49-F238E27FC236}">
                  <a16:creationId xmlns:a16="http://schemas.microsoft.com/office/drawing/2014/main" id="{866FB4C6-940D-43AA-BCF1-C9BE95B13E64}"/>
                </a:ext>
              </a:extLst>
            </p:cNvPr>
            <p:cNvSpPr txBox="1"/>
            <p:nvPr/>
          </p:nvSpPr>
          <p:spPr>
            <a:xfrm>
              <a:off x="-114835" y="4590710"/>
              <a:ext cx="2916994" cy="75620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dist">
                <a:lnSpc>
                  <a:spcPct val="150000"/>
                </a:lnSpc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ctr"/>
              <a:r>
                <a:rPr lang="zh-TW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所要求的</a:t>
              </a:r>
              <a:r>
                <a:rPr lang="zh-TW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評述性</a:t>
              </a:r>
              <a:r>
                <a:rPr lang="zh-TW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話語類型：程序說明</a:t>
              </a:r>
              <a:endParaRPr lang="zh-TW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24" name="向下箭號圖說文字 23"/>
          <p:cNvSpPr/>
          <p:nvPr/>
        </p:nvSpPr>
        <p:spPr>
          <a:xfrm>
            <a:off x="4036395" y="3021124"/>
            <a:ext cx="3676461" cy="2628051"/>
          </a:xfrm>
          <a:prstGeom prst="downArrowCallout">
            <a:avLst>
              <a:gd name="adj1" fmla="val 11787"/>
              <a:gd name="adj2" fmla="val 26321"/>
              <a:gd name="adj3" fmla="val 20155"/>
              <a:gd name="adj4" fmla="val 63656"/>
            </a:avLst>
          </a:prstGeom>
          <a:noFill/>
          <a:ln w="57150"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44738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24" name="群組 23"/>
          <p:cNvGrpSpPr/>
          <p:nvPr/>
        </p:nvGrpSpPr>
        <p:grpSpPr>
          <a:xfrm>
            <a:off x="2768792" y="1610555"/>
            <a:ext cx="6654417" cy="3721319"/>
            <a:chOff x="1259583" y="1610555"/>
            <a:chExt cx="6654417" cy="3721319"/>
          </a:xfrm>
        </p:grpSpPr>
        <p:grpSp>
          <p:nvGrpSpPr>
            <p:cNvPr id="33" name="群組 32"/>
            <p:cNvGrpSpPr/>
            <p:nvPr/>
          </p:nvGrpSpPr>
          <p:grpSpPr>
            <a:xfrm rot="16200000">
              <a:off x="402348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44" name="向右箭號 43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5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34" name="群組 33"/>
            <p:cNvGrpSpPr/>
            <p:nvPr/>
          </p:nvGrpSpPr>
          <p:grpSpPr>
            <a:xfrm>
              <a:off x="4530000" y="1610555"/>
              <a:ext cx="3384000" cy="3721319"/>
              <a:chOff x="4728228" y="1784180"/>
              <a:chExt cx="2814714" cy="4131515"/>
            </a:xfrm>
          </p:grpSpPr>
          <p:grpSp>
            <p:nvGrpSpPr>
              <p:cNvPr id="40" name="群組 39"/>
              <p:cNvGrpSpPr/>
              <p:nvPr/>
            </p:nvGrpSpPr>
            <p:grpSpPr>
              <a:xfrm>
                <a:off x="4728228" y="1784180"/>
                <a:ext cx="2814714" cy="4078939"/>
                <a:chOff x="4577925" y="2909383"/>
                <a:chExt cx="2421928" cy="2501160"/>
              </a:xfrm>
            </p:grpSpPr>
            <p:pic>
              <p:nvPicPr>
                <p:cNvPr id="42" name="圖片 41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3"/>
                  <a:ext cx="2421928" cy="2501160"/>
                </a:xfrm>
                <a:prstGeom prst="rect">
                  <a:avLst/>
                </a:prstGeom>
              </p:spPr>
            </p:pic>
            <p:sp>
              <p:nvSpPr>
                <p:cNvPr id="43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4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1"/>
                <a:ext cx="2372132" cy="33828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構</a:t>
                </a: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程序</a:t>
                </a: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說明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檢視關鍵步驟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運用程序</a:t>
                </a: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說明模範</a:t>
                </a: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短</a:t>
                </a: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35" name="群組 34"/>
            <p:cNvGrpSpPr/>
            <p:nvPr/>
          </p:nvGrpSpPr>
          <p:grpSpPr>
            <a:xfrm>
              <a:off x="1259583" y="1610556"/>
              <a:ext cx="2806252" cy="3673962"/>
              <a:chOff x="1657543" y="1597714"/>
              <a:chExt cx="2806252" cy="3673962"/>
            </a:xfrm>
          </p:grpSpPr>
          <p:grpSp>
            <p:nvGrpSpPr>
              <p:cNvPr id="36" name="群組 35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38" name="圖片 37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39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37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46" name="矩形 45"/>
          <p:cNvSpPr/>
          <p:nvPr/>
        </p:nvSpPr>
        <p:spPr>
          <a:xfrm>
            <a:off x="6635983" y="2374783"/>
            <a:ext cx="1296000" cy="3049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981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26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30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1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27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28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rgbClr val="E5B7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9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15</a:t>
            </a:fld>
            <a:endParaRPr lang="en-US" dirty="0"/>
          </a:p>
        </p:txBody>
      </p:sp>
      <p:sp>
        <p:nvSpPr>
          <p:cNvPr id="1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568672" y="2948069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學習策略介紹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017875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16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8338415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>
                <a:latin typeface="+mn-ea"/>
              </a:rPr>
              <a:t>介紹：</a:t>
            </a:r>
            <a:endParaRPr lang="en-US" altLang="zh-TW" sz="2400" b="1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學生應學會自我提問，以引導自己思考「評述性話語」的內容。</a:t>
            </a:r>
          </a:p>
          <a:p>
            <a:r>
              <a:rPr lang="zh-TW" altLang="en-US" sz="2400" dirty="0">
                <a:latin typeface="+mn-ea"/>
              </a:rPr>
              <a:t>自我提問能引導學生</a:t>
            </a:r>
            <a:r>
              <a:rPr lang="zh-TW" altLang="en-US" sz="2400" dirty="0" smtClean="0">
                <a:latin typeface="+mn-ea"/>
              </a:rPr>
              <a:t>從兩方面思考程序說明的</a:t>
            </a:r>
            <a:r>
              <a:rPr lang="zh-TW" altLang="en-US" sz="2400" dirty="0">
                <a:latin typeface="+mn-ea"/>
              </a:rPr>
              <a:t>內容，分別為內容</a:t>
            </a:r>
            <a:r>
              <a:rPr lang="zh-TW" altLang="en-US" sz="2400" dirty="0" smtClean="0">
                <a:latin typeface="+mn-ea"/>
              </a:rPr>
              <a:t>主題及相關</a:t>
            </a:r>
            <a:r>
              <a:rPr lang="zh-TW" altLang="en-US" sz="2400" dirty="0">
                <a:latin typeface="+mn-ea"/>
              </a:rPr>
              <a:t>的已有</a:t>
            </a:r>
            <a:r>
              <a:rPr lang="zh-TW" altLang="en-US" sz="2400" dirty="0" smtClean="0">
                <a:latin typeface="+mn-ea"/>
              </a:rPr>
              <a:t>知識</a:t>
            </a:r>
            <a:r>
              <a:rPr lang="zh-TW" altLang="en-US" sz="2400" dirty="0" smtClean="0"/>
              <a:t>，</a:t>
            </a:r>
            <a:r>
              <a:rPr lang="zh-TW" altLang="en-US" sz="2400" dirty="0"/>
              <a:t>例子如下：</a:t>
            </a:r>
            <a:endParaRPr lang="en-US" altLang="zh-TW" sz="2400" dirty="0">
              <a:latin typeface="+mn-ea"/>
            </a:endParaRP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自我提問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/>
          </p:nvPr>
        </p:nvGraphicFramePr>
        <p:xfrm>
          <a:off x="922183" y="3217740"/>
          <a:ext cx="9872486" cy="26212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133183">
                  <a:extLst>
                    <a:ext uri="{9D8B030D-6E8A-4147-A177-3AD203B41FA5}">
                      <a16:colId xmlns:a16="http://schemas.microsoft.com/office/drawing/2014/main" val="3954139865"/>
                    </a:ext>
                  </a:extLst>
                </a:gridCol>
                <a:gridCol w="7739303">
                  <a:extLst>
                    <a:ext uri="{9D8B030D-6E8A-4147-A177-3AD203B41FA5}">
                      <a16:colId xmlns:a16="http://schemas.microsoft.com/office/drawing/2014/main" val="38557367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/>
                      </a:pPr>
                      <a:r>
                        <a:rPr lang="zh-TW" altLang="en-US" sz="2000" dirty="0" smtClean="0"/>
                        <a:t>主題</a:t>
                      </a:r>
                      <a:endParaRPr lang="zh-TW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i="1" dirty="0" smtClean="0">
                          <a:latin typeface="+mn-ea"/>
                        </a:rPr>
                        <a:t>步驟是甚麼？</a:t>
                      </a:r>
                      <a:endParaRPr lang="en-US" altLang="zh-TW" sz="2000" i="1" dirty="0" smtClean="0">
                        <a:latin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i="1" dirty="0" smtClean="0">
                          <a:latin typeface="+mn-ea"/>
                        </a:rPr>
                        <a:t>……</a:t>
                      </a:r>
                      <a:r>
                        <a:rPr lang="zh-TW" altLang="en-US" sz="2000" i="1" dirty="0" smtClean="0">
                          <a:latin typeface="+mn-ea"/>
                        </a:rPr>
                        <a:t>何時會發生？</a:t>
                      </a:r>
                      <a:endParaRPr lang="en-US" altLang="zh-TW" sz="2000" i="1" dirty="0" smtClean="0">
                        <a:latin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i="1" dirty="0" smtClean="0">
                          <a:latin typeface="+mn-ea"/>
                        </a:rPr>
                        <a:t>要先做甚麼？第二？第三？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81095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/>
                      </a:pPr>
                      <a:r>
                        <a:rPr lang="zh-TW" altLang="en-US" sz="2000" dirty="0" smtClean="0"/>
                        <a:t>已有知識</a:t>
                      </a:r>
                      <a:endParaRPr lang="zh-TW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i="1" dirty="0" smtClean="0"/>
                        <a:t>我對這個主題有甚麼了解？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我對這個主題有甚麼感覺？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有甚麼關於這個話題的事情，曾發生在我身上？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我的同學／老師對這個主題有甚麼了解？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關於這個話題我想讓我的同學／老師知道甚麼？</a:t>
                      </a:r>
                      <a:endParaRPr lang="zh-TW" altLang="en-US" sz="2000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32430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4055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17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4" y="1620000"/>
            <a:ext cx="8898710" cy="36933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endParaRPr lang="en-US" altLang="zh-TW" sz="2400" b="1" dirty="0" smtClean="0">
              <a:latin typeface="+mn-ea"/>
            </a:endParaRPr>
          </a:p>
          <a:p>
            <a:r>
              <a:rPr lang="zh-TW" altLang="en-US" sz="2400" dirty="0"/>
              <a:t>組織圖是一種視覺提示，能提高學生對不同「評述性話語」類型結構的認識，有助學生整理抽象概念之間的關係，在處理課程學習內容中涉及的主要概念時，能用來聯繫不同概念。</a:t>
            </a:r>
            <a:endParaRPr lang="en-US" altLang="zh-TW" sz="2400" dirty="0"/>
          </a:p>
          <a:p>
            <a:endParaRPr lang="en-US" altLang="zh-TW" sz="2400" dirty="0"/>
          </a:p>
          <a:p>
            <a:r>
              <a:rPr lang="zh-TW" altLang="en-US" sz="2400" dirty="0">
                <a:latin typeface="+mn-ea"/>
              </a:rPr>
              <a:t>組織圖能讓學生具體地以視覺形式思考及組織想法，有助學生準備說話</a:t>
            </a:r>
            <a:r>
              <a:rPr lang="zh-HK" altLang="en-US" sz="2400" dirty="0">
                <a:latin typeface="+mn-ea"/>
              </a:rPr>
              <a:t>及</a:t>
            </a:r>
            <a:r>
              <a:rPr lang="zh-TW" altLang="en-US" sz="2400" dirty="0">
                <a:latin typeface="+mn-ea"/>
              </a:rPr>
              <a:t>寫作的內容。</a:t>
            </a:r>
            <a:endParaRPr lang="en-US" altLang="zh-TW" sz="2400" dirty="0">
              <a:latin typeface="+mn-ea"/>
            </a:endParaRPr>
          </a:p>
          <a:p>
            <a:endParaRPr lang="en-US" altLang="zh-TW" sz="2400" dirty="0">
              <a:latin typeface="+mn-ea"/>
            </a:endParaRPr>
          </a:p>
          <a:p>
            <a:r>
              <a:rPr lang="zh-TW" altLang="en-US" sz="2400">
                <a:latin typeface="+mn-ea"/>
              </a:rPr>
              <a:t>各</a:t>
            </a:r>
            <a:r>
              <a:rPr lang="zh-TW" altLang="en-US" sz="2400"/>
              <a:t>「評述性話語」類型有不同的結構，因此其</a:t>
            </a:r>
            <a:r>
              <a:rPr lang="zh-TW" altLang="en-US" sz="2400">
                <a:latin typeface="+mn-ea"/>
              </a:rPr>
              <a:t>組織圖各有不同。</a:t>
            </a:r>
            <a:endParaRPr lang="en-US" altLang="zh-TW" sz="2400" dirty="0">
              <a:latin typeface="+mn-ea"/>
            </a:endParaRPr>
          </a:p>
        </p:txBody>
      </p:sp>
      <p:sp>
        <p:nvSpPr>
          <p:cNvPr id="5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建構程序說明組織圖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42085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群組 5"/>
          <p:cNvGrpSpPr/>
          <p:nvPr/>
        </p:nvGrpSpPr>
        <p:grpSpPr>
          <a:xfrm>
            <a:off x="2769718" y="2430006"/>
            <a:ext cx="8113106" cy="4231970"/>
            <a:chOff x="441876" y="1856796"/>
            <a:chExt cx="8113106" cy="4231970"/>
          </a:xfrm>
        </p:grpSpPr>
        <p:sp>
          <p:nvSpPr>
            <p:cNvPr id="51" name="Google Shape;488;p27"/>
            <p:cNvSpPr/>
            <p:nvPr/>
          </p:nvSpPr>
          <p:spPr>
            <a:xfrm>
              <a:off x="4828901" y="1856796"/>
              <a:ext cx="2383797" cy="894645"/>
            </a:xfrm>
            <a:prstGeom prst="roundRect">
              <a:avLst>
                <a:gd name="adj" fmla="val 8096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6" name="Google Shape;491;p27"/>
            <p:cNvSpPr/>
            <p:nvPr/>
          </p:nvSpPr>
          <p:spPr>
            <a:xfrm>
              <a:off x="1672233" y="1856796"/>
              <a:ext cx="2383798" cy="894645"/>
            </a:xfrm>
            <a:prstGeom prst="roundRect">
              <a:avLst>
                <a:gd name="adj" fmla="val 8096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1" name="Google Shape;506;p27"/>
            <p:cNvSpPr/>
            <p:nvPr/>
          </p:nvSpPr>
          <p:spPr>
            <a:xfrm>
              <a:off x="1666590" y="3525458"/>
              <a:ext cx="2383798" cy="894645"/>
            </a:xfrm>
            <a:prstGeom prst="roundRect">
              <a:avLst>
                <a:gd name="adj" fmla="val 8096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4" name="Google Shape;509;p27"/>
            <p:cNvSpPr/>
            <p:nvPr/>
          </p:nvSpPr>
          <p:spPr>
            <a:xfrm>
              <a:off x="1672233" y="5194121"/>
              <a:ext cx="2383798" cy="894645"/>
            </a:xfrm>
            <a:prstGeom prst="roundRect">
              <a:avLst>
                <a:gd name="adj" fmla="val 8096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7" name="Google Shape;512;p27"/>
            <p:cNvSpPr/>
            <p:nvPr/>
          </p:nvSpPr>
          <p:spPr>
            <a:xfrm>
              <a:off x="4161074" y="2226837"/>
              <a:ext cx="585112" cy="154549"/>
            </a:xfrm>
            <a:custGeom>
              <a:avLst/>
              <a:gdLst/>
              <a:ahLst/>
              <a:cxnLst/>
              <a:rect l="l" t="t" r="r" b="b"/>
              <a:pathLst>
                <a:path w="21482" h="21452" extrusionOk="0">
                  <a:moveTo>
                    <a:pt x="16178" y="23"/>
                  </a:moveTo>
                  <a:cubicBezTo>
                    <a:pt x="16079" y="76"/>
                    <a:pt x="15985" y="221"/>
                    <a:pt x="15906" y="447"/>
                  </a:cubicBezTo>
                  <a:cubicBezTo>
                    <a:pt x="15754" y="876"/>
                    <a:pt x="15665" y="1549"/>
                    <a:pt x="15665" y="2264"/>
                  </a:cubicBezTo>
                  <a:lnTo>
                    <a:pt x="15665" y="5869"/>
                  </a:lnTo>
                  <a:lnTo>
                    <a:pt x="1194" y="5869"/>
                  </a:lnTo>
                  <a:cubicBezTo>
                    <a:pt x="427" y="6123"/>
                    <a:pt x="-117" y="8820"/>
                    <a:pt x="22" y="11686"/>
                  </a:cubicBezTo>
                  <a:cubicBezTo>
                    <a:pt x="127" y="13851"/>
                    <a:pt x="613" y="15457"/>
                    <a:pt x="1194" y="15563"/>
                  </a:cubicBezTo>
                  <a:lnTo>
                    <a:pt x="15665" y="15563"/>
                  </a:lnTo>
                  <a:lnTo>
                    <a:pt x="15665" y="19319"/>
                  </a:lnTo>
                  <a:cubicBezTo>
                    <a:pt x="15668" y="20023"/>
                    <a:pt x="15760" y="20681"/>
                    <a:pt x="15914" y="21076"/>
                  </a:cubicBezTo>
                  <a:cubicBezTo>
                    <a:pt x="16080" y="21504"/>
                    <a:pt x="16298" y="21569"/>
                    <a:pt x="16482" y="21258"/>
                  </a:cubicBezTo>
                  <a:lnTo>
                    <a:pt x="21178" y="12564"/>
                  </a:lnTo>
                  <a:cubicBezTo>
                    <a:pt x="21364" y="12218"/>
                    <a:pt x="21482" y="11488"/>
                    <a:pt x="21482" y="10716"/>
                  </a:cubicBezTo>
                  <a:cubicBezTo>
                    <a:pt x="21483" y="9931"/>
                    <a:pt x="21366" y="9228"/>
                    <a:pt x="21178" y="8868"/>
                  </a:cubicBezTo>
                  <a:lnTo>
                    <a:pt x="16474" y="144"/>
                  </a:lnTo>
                  <a:cubicBezTo>
                    <a:pt x="16380" y="11"/>
                    <a:pt x="16278" y="-31"/>
                    <a:pt x="16178" y="2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8" name="Google Shape;513;p27"/>
            <p:cNvSpPr/>
            <p:nvPr/>
          </p:nvSpPr>
          <p:spPr>
            <a:xfrm>
              <a:off x="7416153" y="2269349"/>
              <a:ext cx="1138829" cy="1775505"/>
            </a:xfrm>
            <a:custGeom>
              <a:avLst/>
              <a:gdLst/>
              <a:ahLst/>
              <a:cxnLst/>
              <a:rect l="l" t="t" r="r" b="b"/>
              <a:pathLst>
                <a:path w="21582" h="21590" extrusionOk="0">
                  <a:moveTo>
                    <a:pt x="1836" y="0"/>
                  </a:moveTo>
                  <a:cubicBezTo>
                    <a:pt x="1428" y="10"/>
                    <a:pt x="1130" y="252"/>
                    <a:pt x="1203" y="510"/>
                  </a:cubicBezTo>
                  <a:cubicBezTo>
                    <a:pt x="1259" y="706"/>
                    <a:pt x="1525" y="847"/>
                    <a:pt x="1836" y="847"/>
                  </a:cubicBezTo>
                  <a:cubicBezTo>
                    <a:pt x="3551" y="867"/>
                    <a:pt x="5029" y="908"/>
                    <a:pt x="6303" y="993"/>
                  </a:cubicBezTo>
                  <a:cubicBezTo>
                    <a:pt x="7577" y="1077"/>
                    <a:pt x="8645" y="1205"/>
                    <a:pt x="9541" y="1404"/>
                  </a:cubicBezTo>
                  <a:cubicBezTo>
                    <a:pt x="13740" y="2384"/>
                    <a:pt x="17050" y="4506"/>
                    <a:pt x="18578" y="7200"/>
                  </a:cubicBezTo>
                  <a:cubicBezTo>
                    <a:pt x="19050" y="8032"/>
                    <a:pt x="19321" y="8901"/>
                    <a:pt x="19422" y="9782"/>
                  </a:cubicBezTo>
                  <a:lnTo>
                    <a:pt x="18942" y="9782"/>
                  </a:lnTo>
                  <a:cubicBezTo>
                    <a:pt x="18847" y="9782"/>
                    <a:pt x="18760" y="9813"/>
                    <a:pt x="18707" y="9864"/>
                  </a:cubicBezTo>
                  <a:cubicBezTo>
                    <a:pt x="18649" y="9919"/>
                    <a:pt x="18639" y="9991"/>
                    <a:pt x="18682" y="10052"/>
                  </a:cubicBezTo>
                  <a:lnTo>
                    <a:pt x="19869" y="11605"/>
                  </a:lnTo>
                  <a:cubicBezTo>
                    <a:pt x="19917" y="11666"/>
                    <a:pt x="20016" y="11705"/>
                    <a:pt x="20121" y="11706"/>
                  </a:cubicBezTo>
                  <a:cubicBezTo>
                    <a:pt x="20228" y="11706"/>
                    <a:pt x="20324" y="11667"/>
                    <a:pt x="20373" y="11605"/>
                  </a:cubicBezTo>
                  <a:lnTo>
                    <a:pt x="21564" y="10047"/>
                  </a:lnTo>
                  <a:cubicBezTo>
                    <a:pt x="21599" y="9984"/>
                    <a:pt x="21581" y="9915"/>
                    <a:pt x="21519" y="9861"/>
                  </a:cubicBezTo>
                  <a:cubicBezTo>
                    <a:pt x="21461" y="9811"/>
                    <a:pt x="21371" y="9779"/>
                    <a:pt x="21275" y="9779"/>
                  </a:cubicBezTo>
                  <a:lnTo>
                    <a:pt x="20750" y="9779"/>
                  </a:lnTo>
                  <a:cubicBezTo>
                    <a:pt x="20646" y="8800"/>
                    <a:pt x="20352" y="7832"/>
                    <a:pt x="19827" y="6908"/>
                  </a:cubicBezTo>
                  <a:cubicBezTo>
                    <a:pt x="18165" y="3977"/>
                    <a:pt x="14564" y="1669"/>
                    <a:pt x="9996" y="602"/>
                  </a:cubicBezTo>
                  <a:cubicBezTo>
                    <a:pt x="9042" y="390"/>
                    <a:pt x="7902" y="251"/>
                    <a:pt x="6551" y="159"/>
                  </a:cubicBezTo>
                  <a:cubicBezTo>
                    <a:pt x="5201" y="68"/>
                    <a:pt x="3640" y="24"/>
                    <a:pt x="1836" y="0"/>
                  </a:cubicBezTo>
                  <a:close/>
                  <a:moveTo>
                    <a:pt x="19306" y="13311"/>
                  </a:moveTo>
                  <a:cubicBezTo>
                    <a:pt x="19131" y="13311"/>
                    <a:pt x="18956" y="13356"/>
                    <a:pt x="18822" y="13441"/>
                  </a:cubicBezTo>
                  <a:cubicBezTo>
                    <a:pt x="18555" y="13613"/>
                    <a:pt x="18555" y="13891"/>
                    <a:pt x="18822" y="14062"/>
                  </a:cubicBezTo>
                  <a:cubicBezTo>
                    <a:pt x="19090" y="14234"/>
                    <a:pt x="19523" y="14234"/>
                    <a:pt x="19790" y="14062"/>
                  </a:cubicBezTo>
                  <a:cubicBezTo>
                    <a:pt x="20058" y="13891"/>
                    <a:pt x="20058" y="13613"/>
                    <a:pt x="19790" y="13441"/>
                  </a:cubicBezTo>
                  <a:cubicBezTo>
                    <a:pt x="19656" y="13356"/>
                    <a:pt x="19482" y="13311"/>
                    <a:pt x="19306" y="13311"/>
                  </a:cubicBezTo>
                  <a:close/>
                  <a:moveTo>
                    <a:pt x="17598" y="15689"/>
                  </a:moveTo>
                  <a:cubicBezTo>
                    <a:pt x="17348" y="15667"/>
                    <a:pt x="17089" y="15739"/>
                    <a:pt x="16949" y="15885"/>
                  </a:cubicBezTo>
                  <a:cubicBezTo>
                    <a:pt x="16064" y="16739"/>
                    <a:pt x="14975" y="17497"/>
                    <a:pt x="13727" y="18131"/>
                  </a:cubicBezTo>
                  <a:cubicBezTo>
                    <a:pt x="12479" y="18764"/>
                    <a:pt x="11071" y="19273"/>
                    <a:pt x="9541" y="19630"/>
                  </a:cubicBezTo>
                  <a:cubicBezTo>
                    <a:pt x="8645" y="19829"/>
                    <a:pt x="7577" y="19957"/>
                    <a:pt x="6303" y="20041"/>
                  </a:cubicBezTo>
                  <a:cubicBezTo>
                    <a:pt x="5339" y="20105"/>
                    <a:pt x="4215" y="20140"/>
                    <a:pt x="3002" y="20163"/>
                  </a:cubicBezTo>
                  <a:lnTo>
                    <a:pt x="3002" y="19898"/>
                  </a:lnTo>
                  <a:cubicBezTo>
                    <a:pt x="3002" y="19837"/>
                    <a:pt x="2950" y="19779"/>
                    <a:pt x="2870" y="19744"/>
                  </a:cubicBezTo>
                  <a:cubicBezTo>
                    <a:pt x="2784" y="19707"/>
                    <a:pt x="2676" y="19701"/>
                    <a:pt x="2581" y="19728"/>
                  </a:cubicBezTo>
                  <a:lnTo>
                    <a:pt x="157" y="20490"/>
                  </a:lnTo>
                  <a:cubicBezTo>
                    <a:pt x="61" y="20521"/>
                    <a:pt x="1" y="20584"/>
                    <a:pt x="0" y="20652"/>
                  </a:cubicBezTo>
                  <a:cubicBezTo>
                    <a:pt x="-1" y="20720"/>
                    <a:pt x="60" y="20782"/>
                    <a:pt x="157" y="20814"/>
                  </a:cubicBezTo>
                  <a:lnTo>
                    <a:pt x="2585" y="21578"/>
                  </a:lnTo>
                  <a:cubicBezTo>
                    <a:pt x="2684" y="21600"/>
                    <a:pt x="2794" y="21591"/>
                    <a:pt x="2878" y="21551"/>
                  </a:cubicBezTo>
                  <a:cubicBezTo>
                    <a:pt x="2957" y="21514"/>
                    <a:pt x="3003" y="21454"/>
                    <a:pt x="3002" y="21392"/>
                  </a:cubicBezTo>
                  <a:lnTo>
                    <a:pt x="3002" y="21007"/>
                  </a:lnTo>
                  <a:cubicBezTo>
                    <a:pt x="4305" y="20981"/>
                    <a:pt x="5512" y="20945"/>
                    <a:pt x="6551" y="20875"/>
                  </a:cubicBezTo>
                  <a:cubicBezTo>
                    <a:pt x="7902" y="20783"/>
                    <a:pt x="9042" y="20644"/>
                    <a:pt x="9996" y="20431"/>
                  </a:cubicBezTo>
                  <a:cubicBezTo>
                    <a:pt x="11657" y="20044"/>
                    <a:pt x="13186" y="19489"/>
                    <a:pt x="14542" y="18802"/>
                  </a:cubicBezTo>
                  <a:cubicBezTo>
                    <a:pt x="15897" y="18115"/>
                    <a:pt x="17078" y="17294"/>
                    <a:pt x="18041" y="16368"/>
                  </a:cubicBezTo>
                  <a:cubicBezTo>
                    <a:pt x="18277" y="16163"/>
                    <a:pt x="18182" y="15871"/>
                    <a:pt x="17838" y="15742"/>
                  </a:cubicBezTo>
                  <a:cubicBezTo>
                    <a:pt x="17761" y="15713"/>
                    <a:pt x="17681" y="15696"/>
                    <a:pt x="17598" y="156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9" name="Google Shape;514;p27"/>
            <p:cNvSpPr/>
            <p:nvPr/>
          </p:nvSpPr>
          <p:spPr>
            <a:xfrm flipH="1">
              <a:off x="441876" y="3937152"/>
              <a:ext cx="1138829" cy="1775505"/>
            </a:xfrm>
            <a:custGeom>
              <a:avLst/>
              <a:gdLst/>
              <a:ahLst/>
              <a:cxnLst/>
              <a:rect l="l" t="t" r="r" b="b"/>
              <a:pathLst>
                <a:path w="21582" h="21590" extrusionOk="0">
                  <a:moveTo>
                    <a:pt x="1836" y="0"/>
                  </a:moveTo>
                  <a:cubicBezTo>
                    <a:pt x="1428" y="10"/>
                    <a:pt x="1130" y="252"/>
                    <a:pt x="1203" y="510"/>
                  </a:cubicBezTo>
                  <a:cubicBezTo>
                    <a:pt x="1259" y="706"/>
                    <a:pt x="1525" y="847"/>
                    <a:pt x="1836" y="847"/>
                  </a:cubicBezTo>
                  <a:cubicBezTo>
                    <a:pt x="3551" y="867"/>
                    <a:pt x="5029" y="908"/>
                    <a:pt x="6303" y="993"/>
                  </a:cubicBezTo>
                  <a:cubicBezTo>
                    <a:pt x="7577" y="1077"/>
                    <a:pt x="8645" y="1205"/>
                    <a:pt x="9541" y="1404"/>
                  </a:cubicBezTo>
                  <a:cubicBezTo>
                    <a:pt x="13740" y="2384"/>
                    <a:pt x="17050" y="4506"/>
                    <a:pt x="18578" y="7200"/>
                  </a:cubicBezTo>
                  <a:cubicBezTo>
                    <a:pt x="19050" y="8032"/>
                    <a:pt x="19321" y="8901"/>
                    <a:pt x="19422" y="9782"/>
                  </a:cubicBezTo>
                  <a:lnTo>
                    <a:pt x="18942" y="9782"/>
                  </a:lnTo>
                  <a:cubicBezTo>
                    <a:pt x="18847" y="9782"/>
                    <a:pt x="18760" y="9813"/>
                    <a:pt x="18707" y="9864"/>
                  </a:cubicBezTo>
                  <a:cubicBezTo>
                    <a:pt x="18649" y="9919"/>
                    <a:pt x="18639" y="9991"/>
                    <a:pt x="18682" y="10052"/>
                  </a:cubicBezTo>
                  <a:lnTo>
                    <a:pt x="19869" y="11605"/>
                  </a:lnTo>
                  <a:cubicBezTo>
                    <a:pt x="19917" y="11666"/>
                    <a:pt x="20016" y="11705"/>
                    <a:pt x="20121" y="11706"/>
                  </a:cubicBezTo>
                  <a:cubicBezTo>
                    <a:pt x="20228" y="11706"/>
                    <a:pt x="20324" y="11667"/>
                    <a:pt x="20373" y="11605"/>
                  </a:cubicBezTo>
                  <a:lnTo>
                    <a:pt x="21564" y="10047"/>
                  </a:lnTo>
                  <a:cubicBezTo>
                    <a:pt x="21599" y="9984"/>
                    <a:pt x="21581" y="9915"/>
                    <a:pt x="21519" y="9861"/>
                  </a:cubicBezTo>
                  <a:cubicBezTo>
                    <a:pt x="21461" y="9811"/>
                    <a:pt x="21371" y="9779"/>
                    <a:pt x="21275" y="9779"/>
                  </a:cubicBezTo>
                  <a:lnTo>
                    <a:pt x="20750" y="9779"/>
                  </a:lnTo>
                  <a:cubicBezTo>
                    <a:pt x="20646" y="8800"/>
                    <a:pt x="20352" y="7832"/>
                    <a:pt x="19827" y="6908"/>
                  </a:cubicBezTo>
                  <a:cubicBezTo>
                    <a:pt x="18165" y="3977"/>
                    <a:pt x="14564" y="1669"/>
                    <a:pt x="9996" y="602"/>
                  </a:cubicBezTo>
                  <a:cubicBezTo>
                    <a:pt x="9042" y="390"/>
                    <a:pt x="7902" y="251"/>
                    <a:pt x="6551" y="159"/>
                  </a:cubicBezTo>
                  <a:cubicBezTo>
                    <a:pt x="5201" y="68"/>
                    <a:pt x="3640" y="24"/>
                    <a:pt x="1836" y="0"/>
                  </a:cubicBezTo>
                  <a:close/>
                  <a:moveTo>
                    <a:pt x="19306" y="13311"/>
                  </a:moveTo>
                  <a:cubicBezTo>
                    <a:pt x="19131" y="13311"/>
                    <a:pt x="18956" y="13356"/>
                    <a:pt x="18822" y="13441"/>
                  </a:cubicBezTo>
                  <a:cubicBezTo>
                    <a:pt x="18555" y="13613"/>
                    <a:pt x="18555" y="13891"/>
                    <a:pt x="18822" y="14062"/>
                  </a:cubicBezTo>
                  <a:cubicBezTo>
                    <a:pt x="19090" y="14234"/>
                    <a:pt x="19523" y="14234"/>
                    <a:pt x="19790" y="14062"/>
                  </a:cubicBezTo>
                  <a:cubicBezTo>
                    <a:pt x="20058" y="13891"/>
                    <a:pt x="20058" y="13613"/>
                    <a:pt x="19790" y="13441"/>
                  </a:cubicBezTo>
                  <a:cubicBezTo>
                    <a:pt x="19656" y="13356"/>
                    <a:pt x="19482" y="13311"/>
                    <a:pt x="19306" y="13311"/>
                  </a:cubicBezTo>
                  <a:close/>
                  <a:moveTo>
                    <a:pt x="17598" y="15689"/>
                  </a:moveTo>
                  <a:cubicBezTo>
                    <a:pt x="17348" y="15667"/>
                    <a:pt x="17089" y="15739"/>
                    <a:pt x="16949" y="15885"/>
                  </a:cubicBezTo>
                  <a:cubicBezTo>
                    <a:pt x="16064" y="16739"/>
                    <a:pt x="14975" y="17497"/>
                    <a:pt x="13727" y="18131"/>
                  </a:cubicBezTo>
                  <a:cubicBezTo>
                    <a:pt x="12479" y="18764"/>
                    <a:pt x="11071" y="19273"/>
                    <a:pt x="9541" y="19630"/>
                  </a:cubicBezTo>
                  <a:cubicBezTo>
                    <a:pt x="8645" y="19829"/>
                    <a:pt x="7577" y="19957"/>
                    <a:pt x="6303" y="20041"/>
                  </a:cubicBezTo>
                  <a:cubicBezTo>
                    <a:pt x="5339" y="20105"/>
                    <a:pt x="4215" y="20140"/>
                    <a:pt x="3002" y="20163"/>
                  </a:cubicBezTo>
                  <a:lnTo>
                    <a:pt x="3002" y="19898"/>
                  </a:lnTo>
                  <a:cubicBezTo>
                    <a:pt x="3002" y="19837"/>
                    <a:pt x="2950" y="19779"/>
                    <a:pt x="2870" y="19744"/>
                  </a:cubicBezTo>
                  <a:cubicBezTo>
                    <a:pt x="2784" y="19707"/>
                    <a:pt x="2676" y="19701"/>
                    <a:pt x="2581" y="19728"/>
                  </a:cubicBezTo>
                  <a:lnTo>
                    <a:pt x="157" y="20490"/>
                  </a:lnTo>
                  <a:cubicBezTo>
                    <a:pt x="61" y="20521"/>
                    <a:pt x="1" y="20584"/>
                    <a:pt x="0" y="20652"/>
                  </a:cubicBezTo>
                  <a:cubicBezTo>
                    <a:pt x="-1" y="20720"/>
                    <a:pt x="60" y="20782"/>
                    <a:pt x="157" y="20814"/>
                  </a:cubicBezTo>
                  <a:lnTo>
                    <a:pt x="2585" y="21578"/>
                  </a:lnTo>
                  <a:cubicBezTo>
                    <a:pt x="2684" y="21600"/>
                    <a:pt x="2794" y="21591"/>
                    <a:pt x="2878" y="21551"/>
                  </a:cubicBezTo>
                  <a:cubicBezTo>
                    <a:pt x="2957" y="21514"/>
                    <a:pt x="3003" y="21454"/>
                    <a:pt x="3002" y="21392"/>
                  </a:cubicBezTo>
                  <a:lnTo>
                    <a:pt x="3002" y="21007"/>
                  </a:lnTo>
                  <a:cubicBezTo>
                    <a:pt x="4305" y="20981"/>
                    <a:pt x="5512" y="20945"/>
                    <a:pt x="6551" y="20875"/>
                  </a:cubicBezTo>
                  <a:cubicBezTo>
                    <a:pt x="7902" y="20783"/>
                    <a:pt x="9042" y="20644"/>
                    <a:pt x="9996" y="20431"/>
                  </a:cubicBezTo>
                  <a:cubicBezTo>
                    <a:pt x="11657" y="20044"/>
                    <a:pt x="13186" y="19489"/>
                    <a:pt x="14542" y="18802"/>
                  </a:cubicBezTo>
                  <a:cubicBezTo>
                    <a:pt x="15897" y="18115"/>
                    <a:pt x="17078" y="17294"/>
                    <a:pt x="18041" y="16368"/>
                  </a:cubicBezTo>
                  <a:cubicBezTo>
                    <a:pt x="18277" y="16163"/>
                    <a:pt x="18182" y="15871"/>
                    <a:pt x="17838" y="15742"/>
                  </a:cubicBezTo>
                  <a:cubicBezTo>
                    <a:pt x="17761" y="15713"/>
                    <a:pt x="17681" y="15696"/>
                    <a:pt x="17598" y="156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2" name="Google Shape;517;p27"/>
            <p:cNvSpPr/>
            <p:nvPr/>
          </p:nvSpPr>
          <p:spPr>
            <a:xfrm rot="10800000">
              <a:off x="4122967" y="3888523"/>
              <a:ext cx="585112" cy="154549"/>
            </a:xfrm>
            <a:custGeom>
              <a:avLst/>
              <a:gdLst/>
              <a:ahLst/>
              <a:cxnLst/>
              <a:rect l="l" t="t" r="r" b="b"/>
              <a:pathLst>
                <a:path w="21482" h="21452" extrusionOk="0">
                  <a:moveTo>
                    <a:pt x="16178" y="23"/>
                  </a:moveTo>
                  <a:cubicBezTo>
                    <a:pt x="16079" y="76"/>
                    <a:pt x="15985" y="221"/>
                    <a:pt x="15906" y="447"/>
                  </a:cubicBezTo>
                  <a:cubicBezTo>
                    <a:pt x="15754" y="876"/>
                    <a:pt x="15665" y="1549"/>
                    <a:pt x="15665" y="2264"/>
                  </a:cubicBezTo>
                  <a:lnTo>
                    <a:pt x="15665" y="5869"/>
                  </a:lnTo>
                  <a:lnTo>
                    <a:pt x="1194" y="5869"/>
                  </a:lnTo>
                  <a:cubicBezTo>
                    <a:pt x="427" y="6123"/>
                    <a:pt x="-117" y="8820"/>
                    <a:pt x="22" y="11686"/>
                  </a:cubicBezTo>
                  <a:cubicBezTo>
                    <a:pt x="127" y="13851"/>
                    <a:pt x="613" y="15457"/>
                    <a:pt x="1194" y="15563"/>
                  </a:cubicBezTo>
                  <a:lnTo>
                    <a:pt x="15665" y="15563"/>
                  </a:lnTo>
                  <a:lnTo>
                    <a:pt x="15665" y="19319"/>
                  </a:lnTo>
                  <a:cubicBezTo>
                    <a:pt x="15668" y="20023"/>
                    <a:pt x="15760" y="20681"/>
                    <a:pt x="15914" y="21076"/>
                  </a:cubicBezTo>
                  <a:cubicBezTo>
                    <a:pt x="16080" y="21504"/>
                    <a:pt x="16298" y="21569"/>
                    <a:pt x="16482" y="21258"/>
                  </a:cubicBezTo>
                  <a:lnTo>
                    <a:pt x="21178" y="12564"/>
                  </a:lnTo>
                  <a:cubicBezTo>
                    <a:pt x="21364" y="12218"/>
                    <a:pt x="21482" y="11488"/>
                    <a:pt x="21482" y="10716"/>
                  </a:cubicBezTo>
                  <a:cubicBezTo>
                    <a:pt x="21483" y="9931"/>
                    <a:pt x="21366" y="9228"/>
                    <a:pt x="21178" y="8868"/>
                  </a:cubicBezTo>
                  <a:lnTo>
                    <a:pt x="16474" y="144"/>
                  </a:lnTo>
                  <a:cubicBezTo>
                    <a:pt x="16380" y="11"/>
                    <a:pt x="16278" y="-31"/>
                    <a:pt x="16178" y="2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3" name="Google Shape;509;p27"/>
            <p:cNvSpPr/>
            <p:nvPr/>
          </p:nvSpPr>
          <p:spPr>
            <a:xfrm>
              <a:off x="4828901" y="3525458"/>
              <a:ext cx="2383798" cy="894645"/>
            </a:xfrm>
            <a:prstGeom prst="roundRect">
              <a:avLst>
                <a:gd name="adj" fmla="val 8096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18</a:t>
            </a:fld>
            <a:endParaRPr lang="en-US" dirty="0"/>
          </a:p>
        </p:txBody>
      </p:sp>
      <p:sp>
        <p:nvSpPr>
          <p:cNvPr id="12" name="橢圓 11"/>
          <p:cNvSpPr/>
          <p:nvPr/>
        </p:nvSpPr>
        <p:spPr>
          <a:xfrm>
            <a:off x="4943043" y="2596340"/>
            <a:ext cx="561976" cy="561976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/>
              <a:t>1</a:t>
            </a:r>
            <a:endParaRPr lang="en-US" sz="3200" b="1" dirty="0"/>
          </a:p>
        </p:txBody>
      </p:sp>
      <p:grpSp>
        <p:nvGrpSpPr>
          <p:cNvPr id="13" name="群組 12"/>
          <p:cNvGrpSpPr/>
          <p:nvPr/>
        </p:nvGrpSpPr>
        <p:grpSpPr>
          <a:xfrm>
            <a:off x="835565" y="2125579"/>
            <a:ext cx="2961055" cy="1503481"/>
            <a:chOff x="835565" y="1708141"/>
            <a:chExt cx="2961055" cy="1503481"/>
          </a:xfrm>
        </p:grpSpPr>
        <p:sp>
          <p:nvSpPr>
            <p:cNvPr id="10" name="矩形 9"/>
            <p:cNvSpPr/>
            <p:nvPr/>
          </p:nvSpPr>
          <p:spPr>
            <a:xfrm>
              <a:off x="856578" y="1859716"/>
              <a:ext cx="2492990" cy="12003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TW" altLang="en-US" sz="3600" b="1" dirty="0"/>
                <a:t>依次序列</a:t>
              </a:r>
              <a:r>
                <a:rPr lang="zh-TW" altLang="en-US" sz="3600" b="1" dirty="0" smtClean="0"/>
                <a:t>出</a:t>
              </a:r>
              <a:endParaRPr lang="en-US" altLang="zh-TW" sz="3600" b="1" dirty="0" smtClean="0"/>
            </a:p>
            <a:p>
              <a:r>
                <a:rPr lang="zh-TW" altLang="en-US" sz="3600" b="1" dirty="0" smtClean="0"/>
                <a:t>不同</a:t>
              </a:r>
              <a:r>
                <a:rPr lang="zh-TW" altLang="en-US" sz="3600" b="1" dirty="0"/>
                <a:t>步驟</a:t>
              </a:r>
            </a:p>
          </p:txBody>
        </p:sp>
        <p:sp>
          <p:nvSpPr>
            <p:cNvPr id="11" name="五邊形 10"/>
            <p:cNvSpPr/>
            <p:nvPr/>
          </p:nvSpPr>
          <p:spPr>
            <a:xfrm>
              <a:off x="835565" y="1708141"/>
              <a:ext cx="2961055" cy="1503481"/>
            </a:xfrm>
            <a:prstGeom prst="homePlate">
              <a:avLst/>
            </a:prstGeom>
            <a:noFill/>
            <a:ln w="38100">
              <a:solidFill>
                <a:schemeClr val="accent5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00" name="橢圓 99"/>
          <p:cNvSpPr/>
          <p:nvPr/>
        </p:nvSpPr>
        <p:spPr>
          <a:xfrm>
            <a:off x="8067651" y="2596330"/>
            <a:ext cx="561976" cy="561976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/>
              <a:t>2</a:t>
            </a:r>
            <a:endParaRPr lang="en-US" sz="3200" b="1" dirty="0"/>
          </a:p>
        </p:txBody>
      </p:sp>
      <p:sp>
        <p:nvSpPr>
          <p:cNvPr id="101" name="橢圓 100"/>
          <p:cNvSpPr/>
          <p:nvPr/>
        </p:nvSpPr>
        <p:spPr>
          <a:xfrm>
            <a:off x="8067651" y="4246619"/>
            <a:ext cx="561976" cy="561976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/>
              <a:t>3</a:t>
            </a:r>
            <a:endParaRPr lang="en-US" sz="3200" b="1" dirty="0"/>
          </a:p>
        </p:txBody>
      </p:sp>
      <p:sp>
        <p:nvSpPr>
          <p:cNvPr id="102" name="橢圓 101"/>
          <p:cNvSpPr/>
          <p:nvPr/>
        </p:nvSpPr>
        <p:spPr>
          <a:xfrm>
            <a:off x="4943043" y="4246619"/>
            <a:ext cx="561976" cy="561976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/>
              <a:t>4</a:t>
            </a:r>
            <a:endParaRPr lang="en-US" sz="3200" b="1" dirty="0"/>
          </a:p>
        </p:txBody>
      </p:sp>
      <p:sp>
        <p:nvSpPr>
          <p:cNvPr id="103" name="橢圓 102"/>
          <p:cNvSpPr/>
          <p:nvPr/>
        </p:nvSpPr>
        <p:spPr>
          <a:xfrm>
            <a:off x="4905343" y="5933665"/>
            <a:ext cx="561976" cy="561976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/>
              <a:t>5</a:t>
            </a:r>
            <a:endParaRPr lang="en-US" sz="3200" b="1" dirty="0"/>
          </a:p>
        </p:txBody>
      </p:sp>
      <p:sp>
        <p:nvSpPr>
          <p:cNvPr id="24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建構程序說明組織圖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35324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19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10775011" cy="2585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endParaRPr lang="en-US" altLang="zh-TW" sz="2400" b="1" dirty="0" smtClean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學生應檢視已計劃的內容，確保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內容大綱完整及合邏輯。</a:t>
            </a:r>
            <a:endParaRPr lang="en-US" altLang="zh-TW" sz="2400" dirty="0">
              <a:latin typeface="Microsoft JhengHei" panose="020B0604030504040204" pitchFamily="34" charset="-120"/>
              <a:ea typeface="Microsoft JhengHei" panose="020B0604030504040204" pitchFamily="34" charset="-120"/>
              <a:cs typeface="DFPBiaoKaiShu-B5" panose="03000500000000000000" pitchFamily="66" charset="-128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2400" dirty="0" smtClean="0">
              <a:latin typeface="+mn-ea"/>
            </a:endParaRPr>
          </a:p>
          <a:p>
            <a:r>
              <a:rPr lang="zh-TW" altLang="en-US" sz="2400" dirty="0" smtClean="0">
                <a:latin typeface="+mn-ea"/>
              </a:rPr>
              <a:t>程序</a:t>
            </a:r>
            <a:r>
              <a:rPr lang="zh-TW" altLang="en-US" sz="2400" dirty="0">
                <a:latin typeface="+mn-ea"/>
              </a:rPr>
              <a:t>說明中，步驟與步驟之間的</a:t>
            </a:r>
            <a:r>
              <a:rPr lang="zh-TW" altLang="en-US" sz="2400" dirty="0" smtClean="0">
                <a:latin typeface="+mn-ea"/>
              </a:rPr>
              <a:t>聯繫，需要</a:t>
            </a:r>
            <a:r>
              <a:rPr lang="zh-TW" altLang="en-US" sz="2400" dirty="0">
                <a:latin typeface="+mn-ea"/>
              </a:rPr>
              <a:t>較多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邏輯</a:t>
            </a:r>
            <a:r>
              <a:rPr lang="zh-TW" altLang="en-US" sz="2400" dirty="0">
                <a:latin typeface="+mn-ea"/>
              </a:rPr>
              <a:t>關係的</a:t>
            </a:r>
            <a:r>
              <a:rPr lang="zh-TW" altLang="en-US" sz="2400" dirty="0" smtClean="0">
                <a:latin typeface="+mn-ea"/>
              </a:rPr>
              <a:t>說明。</a:t>
            </a:r>
            <a:endParaRPr lang="en-US" altLang="zh-TW" sz="2400" dirty="0" smtClean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2400" dirty="0">
              <a:latin typeface="+mn-ea"/>
            </a:endParaRPr>
          </a:p>
          <a:p>
            <a:endParaRPr lang="zh-TW" altLang="en-US" sz="2400" dirty="0">
              <a:latin typeface="+mn-ea"/>
            </a:endParaRP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檢視關鍵步驟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62590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4" y="2553388"/>
            <a:ext cx="7286807" cy="221599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在日常生活及學習中，我們經常需要按一系列事件發生的特定順序，說明當中包含的主要概念和細節，例如做事的程序、事情的變化及發展過程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</a:t>
            </a:r>
            <a:endParaRPr lang="en-US" altLang="zh-TW" sz="2400" dirty="0" smtClean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有組織地依次序說明程序能令表達的內容更清晰，聆聽者也易於明白。</a:t>
            </a:r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4CD2CF01-92D0-4B5B-BD00-2EF66CE88354}"/>
              </a:ext>
            </a:extLst>
          </p:cNvPr>
          <p:cNvSpPr/>
          <p:nvPr/>
        </p:nvSpPr>
        <p:spPr>
          <a:xfrm>
            <a:off x="6704860" y="5379845"/>
            <a:ext cx="496185" cy="496183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7579751" y="974598"/>
            <a:ext cx="1258481" cy="125847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57" name="Group 156">
            <a:extLst>
              <a:ext uri="{FF2B5EF4-FFF2-40B4-BE49-F238E27FC236}">
                <a16:creationId xmlns:a16="http://schemas.microsoft.com/office/drawing/2014/main" id="{32259E3E-58CB-4F39-A8F9-588E26FC2FA4}"/>
              </a:ext>
            </a:extLst>
          </p:cNvPr>
          <p:cNvGrpSpPr/>
          <p:nvPr/>
        </p:nvGrpSpPr>
        <p:grpSpPr>
          <a:xfrm>
            <a:off x="8208991" y="3526968"/>
            <a:ext cx="2603696" cy="2603690"/>
            <a:chOff x="10548774" y="4361353"/>
            <a:chExt cx="961004" cy="961002"/>
          </a:xfrm>
        </p:grpSpPr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>
              <a:off x="10548774" y="4361353"/>
              <a:ext cx="961004" cy="96100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56" name="Icon 44">
              <a:extLst>
                <a:ext uri="{FF2B5EF4-FFF2-40B4-BE49-F238E27FC236}">
                  <a16:creationId xmlns:a16="http://schemas.microsoft.com/office/drawing/2014/main" id="{3F11EB99-DFBA-456C-B9AF-FF7335FD0B68}"/>
                </a:ext>
              </a:extLst>
            </p:cNvPr>
            <p:cNvSpPr/>
            <p:nvPr/>
          </p:nvSpPr>
          <p:spPr>
            <a:xfrm>
              <a:off x="10851765" y="4664344"/>
              <a:ext cx="355022" cy="355020"/>
            </a:xfrm>
            <a:custGeom>
              <a:avLst/>
              <a:gdLst>
                <a:gd name="connsiteX0" fmla="*/ 480190 w 485775"/>
                <a:gd name="connsiteY0" fmla="*/ 335175 h 485775"/>
                <a:gd name="connsiteX1" fmla="*/ 383826 w 485775"/>
                <a:gd name="connsiteY1" fmla="*/ 239202 h 485775"/>
                <a:gd name="connsiteX2" fmla="*/ 457306 w 485775"/>
                <a:gd name="connsiteY2" fmla="*/ 165922 h 485775"/>
                <a:gd name="connsiteX3" fmla="*/ 485775 w 485775"/>
                <a:gd name="connsiteY3" fmla="*/ 97195 h 485775"/>
                <a:gd name="connsiteX4" fmla="*/ 457307 w 485775"/>
                <a:gd name="connsiteY4" fmla="*/ 28469 h 485775"/>
                <a:gd name="connsiteX5" fmla="*/ 388581 w 485775"/>
                <a:gd name="connsiteY5" fmla="*/ 0 h 485775"/>
                <a:gd name="connsiteX6" fmla="*/ 319853 w 485775"/>
                <a:gd name="connsiteY6" fmla="*/ 28468 h 485775"/>
                <a:gd name="connsiteX7" fmla="*/ 246747 w 485775"/>
                <a:gd name="connsiteY7" fmla="*/ 101574 h 485775"/>
                <a:gd name="connsiteX8" fmla="*/ 150310 w 485775"/>
                <a:gd name="connsiteY8" fmla="*/ 5531 h 485775"/>
                <a:gd name="connsiteX9" fmla="*/ 136854 w 485775"/>
                <a:gd name="connsiteY9" fmla="*/ 0 h 485775"/>
                <a:gd name="connsiteX10" fmla="*/ 123436 w 485775"/>
                <a:gd name="connsiteY10" fmla="*/ 5624 h 485775"/>
                <a:gd name="connsiteX11" fmla="*/ 5493 w 485775"/>
                <a:gd name="connsiteY11" fmla="*/ 124725 h 485775"/>
                <a:gd name="connsiteX12" fmla="*/ 5586 w 485775"/>
                <a:gd name="connsiteY12" fmla="*/ 151522 h 485775"/>
                <a:gd name="connsiteX13" fmla="*/ 101386 w 485775"/>
                <a:gd name="connsiteY13" fmla="*/ 246936 h 485775"/>
                <a:gd name="connsiteX14" fmla="*/ 48222 w 485775"/>
                <a:gd name="connsiteY14" fmla="*/ 300100 h 485775"/>
                <a:gd name="connsiteX15" fmla="*/ 43360 w 485775"/>
                <a:gd name="connsiteY15" fmla="*/ 308429 h 485775"/>
                <a:gd name="connsiteX16" fmla="*/ 695 w 485775"/>
                <a:gd name="connsiteY16" fmla="*/ 461711 h 485775"/>
                <a:gd name="connsiteX17" fmla="*/ 5594 w 485775"/>
                <a:gd name="connsiteY17" fmla="*/ 480252 h 485775"/>
                <a:gd name="connsiteX18" fmla="*/ 18977 w 485775"/>
                <a:gd name="connsiteY18" fmla="*/ 485775 h 485775"/>
                <a:gd name="connsiteX19" fmla="*/ 24160 w 485775"/>
                <a:gd name="connsiteY19" fmla="*/ 485052 h 485775"/>
                <a:gd name="connsiteX20" fmla="*/ 177442 w 485775"/>
                <a:gd name="connsiteY20" fmla="*/ 441512 h 485775"/>
                <a:gd name="connsiteX21" fmla="*/ 190619 w 485775"/>
                <a:gd name="connsiteY21" fmla="*/ 428047 h 485775"/>
                <a:gd name="connsiteX22" fmla="*/ 185696 w 485775"/>
                <a:gd name="connsiteY22" fmla="*/ 409862 h 485775"/>
                <a:gd name="connsiteX23" fmla="*/ 89061 w 485775"/>
                <a:gd name="connsiteY23" fmla="*/ 312933 h 485775"/>
                <a:gd name="connsiteX24" fmla="*/ 314220 w 485775"/>
                <a:gd name="connsiteY24" fmla="*/ 87774 h 485775"/>
                <a:gd name="connsiteX25" fmla="*/ 397958 w 485775"/>
                <a:gd name="connsiteY25" fmla="*/ 171511 h 485775"/>
                <a:gd name="connsiteX26" fmla="*/ 225589 w 485775"/>
                <a:gd name="connsiteY26" fmla="*/ 343409 h 485775"/>
                <a:gd name="connsiteX27" fmla="*/ 220013 w 485775"/>
                <a:gd name="connsiteY27" fmla="*/ 356867 h 485775"/>
                <a:gd name="connsiteX28" fmla="*/ 225621 w 485775"/>
                <a:gd name="connsiteY28" fmla="*/ 370313 h 485775"/>
                <a:gd name="connsiteX29" fmla="*/ 336401 w 485775"/>
                <a:gd name="connsiteY29" fmla="*/ 480268 h 485775"/>
                <a:gd name="connsiteX30" fmla="*/ 349768 w 485775"/>
                <a:gd name="connsiteY30" fmla="*/ 485775 h 485775"/>
                <a:gd name="connsiteX31" fmla="*/ 349850 w 485775"/>
                <a:gd name="connsiteY31" fmla="*/ 485775 h 485775"/>
                <a:gd name="connsiteX32" fmla="*/ 363251 w 485775"/>
                <a:gd name="connsiteY32" fmla="*/ 480152 h 485775"/>
                <a:gd name="connsiteX33" fmla="*/ 480283 w 485775"/>
                <a:gd name="connsiteY33" fmla="*/ 361973 h 485775"/>
                <a:gd name="connsiteX34" fmla="*/ 480190 w 485775"/>
                <a:gd name="connsiteY34" fmla="*/ 335175 h 485775"/>
                <a:gd name="connsiteX35" fmla="*/ 136050 w 485775"/>
                <a:gd name="connsiteY35" fmla="*/ 413818 h 485775"/>
                <a:gd name="connsiteX36" fmla="*/ 46326 w 485775"/>
                <a:gd name="connsiteY36" fmla="*/ 439304 h 485775"/>
                <a:gd name="connsiteX37" fmla="*/ 71454 w 485775"/>
                <a:gd name="connsiteY37" fmla="*/ 349026 h 485775"/>
                <a:gd name="connsiteX38" fmla="*/ 136050 w 485775"/>
                <a:gd name="connsiteY38" fmla="*/ 413818 h 485775"/>
                <a:gd name="connsiteX39" fmla="*/ 128223 w 485775"/>
                <a:gd name="connsiteY39" fmla="*/ 220101 h 485775"/>
                <a:gd name="connsiteX40" fmla="*/ 45774 w 485775"/>
                <a:gd name="connsiteY40" fmla="*/ 137984 h 485775"/>
                <a:gd name="connsiteX41" fmla="*/ 137013 w 485775"/>
                <a:gd name="connsiteY41" fmla="*/ 45849 h 485775"/>
                <a:gd name="connsiteX42" fmla="*/ 167122 w 485775"/>
                <a:gd name="connsiteY42" fmla="*/ 75834 h 485775"/>
                <a:gd name="connsiteX43" fmla="*/ 129740 w 485775"/>
                <a:gd name="connsiteY43" fmla="*/ 113828 h 485775"/>
                <a:gd name="connsiteX44" fmla="*/ 129958 w 485775"/>
                <a:gd name="connsiteY44" fmla="*/ 140662 h 485775"/>
                <a:gd name="connsiteX45" fmla="*/ 143265 w 485775"/>
                <a:gd name="connsiteY45" fmla="*/ 146112 h 485775"/>
                <a:gd name="connsiteX46" fmla="*/ 156793 w 485775"/>
                <a:gd name="connsiteY46" fmla="*/ 140445 h 485775"/>
                <a:gd name="connsiteX47" fmla="*/ 194013 w 485775"/>
                <a:gd name="connsiteY47" fmla="*/ 102616 h 485775"/>
                <a:gd name="connsiteX48" fmla="*/ 219913 w 485775"/>
                <a:gd name="connsiteY48" fmla="*/ 128411 h 485775"/>
                <a:gd name="connsiteX49" fmla="*/ 128223 w 485775"/>
                <a:gd name="connsiteY49" fmla="*/ 220101 h 485775"/>
                <a:gd name="connsiteX50" fmla="*/ 341057 w 485775"/>
                <a:gd name="connsiteY50" fmla="*/ 60937 h 485775"/>
                <a:gd name="connsiteX51" fmla="*/ 346690 w 485775"/>
                <a:gd name="connsiteY51" fmla="*/ 55304 h 485775"/>
                <a:gd name="connsiteX52" fmla="*/ 388581 w 485775"/>
                <a:gd name="connsiteY52" fmla="*/ 37951 h 485775"/>
                <a:gd name="connsiteX53" fmla="*/ 430471 w 485775"/>
                <a:gd name="connsiteY53" fmla="*/ 55305 h 485775"/>
                <a:gd name="connsiteX54" fmla="*/ 447824 w 485775"/>
                <a:gd name="connsiteY54" fmla="*/ 97195 h 485775"/>
                <a:gd name="connsiteX55" fmla="*/ 430488 w 485775"/>
                <a:gd name="connsiteY55" fmla="*/ 139068 h 485775"/>
                <a:gd name="connsiteX56" fmla="*/ 424829 w 485775"/>
                <a:gd name="connsiteY56" fmla="*/ 144712 h 485775"/>
                <a:gd name="connsiteX57" fmla="*/ 341057 w 485775"/>
                <a:gd name="connsiteY57" fmla="*/ 60937 h 485775"/>
                <a:gd name="connsiteX58" fmla="*/ 349652 w 485775"/>
                <a:gd name="connsiteY58" fmla="*/ 439949 h 485775"/>
                <a:gd name="connsiteX59" fmla="*/ 265893 w 485775"/>
                <a:gd name="connsiteY59" fmla="*/ 356813 h 485775"/>
                <a:gd name="connsiteX60" fmla="*/ 356954 w 485775"/>
                <a:gd name="connsiteY60" fmla="*/ 266002 h 485775"/>
                <a:gd name="connsiteX61" fmla="*/ 382553 w 485775"/>
                <a:gd name="connsiteY61" fmla="*/ 291497 h 485775"/>
                <a:gd name="connsiteX62" fmla="*/ 346122 w 485775"/>
                <a:gd name="connsiteY62" fmla="*/ 328192 h 485775"/>
                <a:gd name="connsiteX63" fmla="*/ 346220 w 485775"/>
                <a:gd name="connsiteY63" fmla="*/ 355028 h 485775"/>
                <a:gd name="connsiteX64" fmla="*/ 359589 w 485775"/>
                <a:gd name="connsiteY64" fmla="*/ 360537 h 485775"/>
                <a:gd name="connsiteX65" fmla="*/ 373055 w 485775"/>
                <a:gd name="connsiteY65" fmla="*/ 354931 h 485775"/>
                <a:gd name="connsiteX66" fmla="*/ 409445 w 485775"/>
                <a:gd name="connsiteY66" fmla="*/ 318279 h 485775"/>
                <a:gd name="connsiteX67" fmla="*/ 440004 w 485775"/>
                <a:gd name="connsiteY67" fmla="*/ 348714 h 485775"/>
                <a:gd name="connsiteX68" fmla="*/ 349652 w 485775"/>
                <a:gd name="connsiteY68" fmla="*/ 439949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485775" h="485775">
                  <a:moveTo>
                    <a:pt x="480190" y="335175"/>
                  </a:moveTo>
                  <a:lnTo>
                    <a:pt x="383826" y="239202"/>
                  </a:lnTo>
                  <a:lnTo>
                    <a:pt x="457306" y="165922"/>
                  </a:lnTo>
                  <a:cubicBezTo>
                    <a:pt x="475665" y="147564"/>
                    <a:pt x="485775" y="123157"/>
                    <a:pt x="485775" y="97195"/>
                  </a:cubicBezTo>
                  <a:cubicBezTo>
                    <a:pt x="485775" y="71234"/>
                    <a:pt x="475665" y="46826"/>
                    <a:pt x="457307" y="28469"/>
                  </a:cubicBezTo>
                  <a:cubicBezTo>
                    <a:pt x="438950" y="10110"/>
                    <a:pt x="414542" y="0"/>
                    <a:pt x="388581" y="0"/>
                  </a:cubicBezTo>
                  <a:cubicBezTo>
                    <a:pt x="362619" y="0"/>
                    <a:pt x="338211" y="10110"/>
                    <a:pt x="319853" y="28468"/>
                  </a:cubicBezTo>
                  <a:lnTo>
                    <a:pt x="246747" y="101574"/>
                  </a:lnTo>
                  <a:lnTo>
                    <a:pt x="150310" y="5531"/>
                  </a:lnTo>
                  <a:cubicBezTo>
                    <a:pt x="146737" y="1973"/>
                    <a:pt x="141892" y="-24"/>
                    <a:pt x="136854" y="0"/>
                  </a:cubicBezTo>
                  <a:cubicBezTo>
                    <a:pt x="131812" y="18"/>
                    <a:pt x="126984" y="2041"/>
                    <a:pt x="123436" y="5624"/>
                  </a:cubicBezTo>
                  <a:lnTo>
                    <a:pt x="5493" y="124725"/>
                  </a:lnTo>
                  <a:cubicBezTo>
                    <a:pt x="-1866" y="132157"/>
                    <a:pt x="-1825" y="144141"/>
                    <a:pt x="5586" y="151522"/>
                  </a:cubicBezTo>
                  <a:lnTo>
                    <a:pt x="101386" y="246936"/>
                  </a:lnTo>
                  <a:lnTo>
                    <a:pt x="48222" y="300100"/>
                  </a:lnTo>
                  <a:cubicBezTo>
                    <a:pt x="45911" y="302411"/>
                    <a:pt x="44237" y="305280"/>
                    <a:pt x="43360" y="308429"/>
                  </a:cubicBezTo>
                  <a:lnTo>
                    <a:pt x="695" y="461711"/>
                  </a:lnTo>
                  <a:cubicBezTo>
                    <a:pt x="-1144" y="468322"/>
                    <a:pt x="727" y="475413"/>
                    <a:pt x="5594" y="480252"/>
                  </a:cubicBezTo>
                  <a:cubicBezTo>
                    <a:pt x="9199" y="483839"/>
                    <a:pt x="14030" y="485775"/>
                    <a:pt x="18977" y="485775"/>
                  </a:cubicBezTo>
                  <a:cubicBezTo>
                    <a:pt x="20706" y="485775"/>
                    <a:pt x="22450" y="485538"/>
                    <a:pt x="24160" y="485052"/>
                  </a:cubicBezTo>
                  <a:lnTo>
                    <a:pt x="177442" y="441512"/>
                  </a:lnTo>
                  <a:cubicBezTo>
                    <a:pt x="183909" y="439675"/>
                    <a:pt x="188923" y="434553"/>
                    <a:pt x="190619" y="428047"/>
                  </a:cubicBezTo>
                  <a:cubicBezTo>
                    <a:pt x="192315" y="421541"/>
                    <a:pt x="190443" y="414623"/>
                    <a:pt x="185696" y="409862"/>
                  </a:cubicBezTo>
                  <a:lnTo>
                    <a:pt x="89061" y="312933"/>
                  </a:lnTo>
                  <a:lnTo>
                    <a:pt x="314220" y="87774"/>
                  </a:lnTo>
                  <a:lnTo>
                    <a:pt x="397958" y="171511"/>
                  </a:lnTo>
                  <a:lnTo>
                    <a:pt x="225589" y="343409"/>
                  </a:lnTo>
                  <a:cubicBezTo>
                    <a:pt x="222013" y="346975"/>
                    <a:pt x="220007" y="351818"/>
                    <a:pt x="220013" y="356867"/>
                  </a:cubicBezTo>
                  <a:cubicBezTo>
                    <a:pt x="220019" y="361917"/>
                    <a:pt x="222038" y="366756"/>
                    <a:pt x="225621" y="370313"/>
                  </a:cubicBezTo>
                  <a:lnTo>
                    <a:pt x="336401" y="480268"/>
                  </a:lnTo>
                  <a:cubicBezTo>
                    <a:pt x="339956" y="483796"/>
                    <a:pt x="344761" y="485775"/>
                    <a:pt x="349768" y="485775"/>
                  </a:cubicBezTo>
                  <a:cubicBezTo>
                    <a:pt x="349795" y="485775"/>
                    <a:pt x="349823" y="485775"/>
                    <a:pt x="349850" y="485775"/>
                  </a:cubicBezTo>
                  <a:cubicBezTo>
                    <a:pt x="354887" y="485753"/>
                    <a:pt x="359708" y="483731"/>
                    <a:pt x="363251" y="480152"/>
                  </a:cubicBezTo>
                  <a:lnTo>
                    <a:pt x="480283" y="361973"/>
                  </a:lnTo>
                  <a:cubicBezTo>
                    <a:pt x="487643" y="354541"/>
                    <a:pt x="487601" y="342555"/>
                    <a:pt x="480190" y="335175"/>
                  </a:cubicBezTo>
                  <a:close/>
                  <a:moveTo>
                    <a:pt x="136050" y="413818"/>
                  </a:moveTo>
                  <a:lnTo>
                    <a:pt x="46326" y="439304"/>
                  </a:lnTo>
                  <a:lnTo>
                    <a:pt x="71454" y="349026"/>
                  </a:lnTo>
                  <a:lnTo>
                    <a:pt x="136050" y="413818"/>
                  </a:lnTo>
                  <a:close/>
                  <a:moveTo>
                    <a:pt x="128223" y="220101"/>
                  </a:moveTo>
                  <a:lnTo>
                    <a:pt x="45774" y="137984"/>
                  </a:lnTo>
                  <a:lnTo>
                    <a:pt x="137013" y="45849"/>
                  </a:lnTo>
                  <a:lnTo>
                    <a:pt x="167122" y="75834"/>
                  </a:lnTo>
                  <a:lnTo>
                    <a:pt x="129740" y="113828"/>
                  </a:lnTo>
                  <a:cubicBezTo>
                    <a:pt x="122390" y="121299"/>
                    <a:pt x="122487" y="133313"/>
                    <a:pt x="129958" y="140662"/>
                  </a:cubicBezTo>
                  <a:cubicBezTo>
                    <a:pt x="133653" y="144299"/>
                    <a:pt x="138460" y="146112"/>
                    <a:pt x="143265" y="146112"/>
                  </a:cubicBezTo>
                  <a:cubicBezTo>
                    <a:pt x="148173" y="146112"/>
                    <a:pt x="153079" y="144219"/>
                    <a:pt x="156793" y="140445"/>
                  </a:cubicBezTo>
                  <a:lnTo>
                    <a:pt x="194013" y="102616"/>
                  </a:lnTo>
                  <a:lnTo>
                    <a:pt x="219913" y="128411"/>
                  </a:lnTo>
                  <a:lnTo>
                    <a:pt x="128223" y="220101"/>
                  </a:lnTo>
                  <a:close/>
                  <a:moveTo>
                    <a:pt x="341057" y="60937"/>
                  </a:moveTo>
                  <a:lnTo>
                    <a:pt x="346690" y="55304"/>
                  </a:lnTo>
                  <a:cubicBezTo>
                    <a:pt x="357879" y="44114"/>
                    <a:pt x="372756" y="37951"/>
                    <a:pt x="388581" y="37951"/>
                  </a:cubicBezTo>
                  <a:cubicBezTo>
                    <a:pt x="404406" y="37951"/>
                    <a:pt x="419281" y="44114"/>
                    <a:pt x="430471" y="55305"/>
                  </a:cubicBezTo>
                  <a:cubicBezTo>
                    <a:pt x="441661" y="66494"/>
                    <a:pt x="447824" y="81370"/>
                    <a:pt x="447824" y="97195"/>
                  </a:cubicBezTo>
                  <a:cubicBezTo>
                    <a:pt x="447824" y="113020"/>
                    <a:pt x="441661" y="127897"/>
                    <a:pt x="430488" y="139068"/>
                  </a:cubicBezTo>
                  <a:lnTo>
                    <a:pt x="424829" y="144712"/>
                  </a:lnTo>
                  <a:lnTo>
                    <a:pt x="341057" y="60937"/>
                  </a:lnTo>
                  <a:close/>
                  <a:moveTo>
                    <a:pt x="349652" y="439949"/>
                  </a:moveTo>
                  <a:lnTo>
                    <a:pt x="265893" y="356813"/>
                  </a:lnTo>
                  <a:lnTo>
                    <a:pt x="356954" y="266002"/>
                  </a:lnTo>
                  <a:lnTo>
                    <a:pt x="382553" y="291497"/>
                  </a:lnTo>
                  <a:lnTo>
                    <a:pt x="346122" y="328192"/>
                  </a:lnTo>
                  <a:cubicBezTo>
                    <a:pt x="338739" y="335630"/>
                    <a:pt x="338782" y="347644"/>
                    <a:pt x="346220" y="355028"/>
                  </a:cubicBezTo>
                  <a:cubicBezTo>
                    <a:pt x="349920" y="358702"/>
                    <a:pt x="354755" y="360537"/>
                    <a:pt x="359589" y="360537"/>
                  </a:cubicBezTo>
                  <a:cubicBezTo>
                    <a:pt x="364468" y="360537"/>
                    <a:pt x="369346" y="358667"/>
                    <a:pt x="373055" y="354931"/>
                  </a:cubicBezTo>
                  <a:lnTo>
                    <a:pt x="409445" y="318279"/>
                  </a:lnTo>
                  <a:lnTo>
                    <a:pt x="440004" y="348714"/>
                  </a:lnTo>
                  <a:lnTo>
                    <a:pt x="349652" y="439949"/>
                  </a:lnTo>
                  <a:close/>
                </a:path>
              </a:pathLst>
            </a:custGeom>
            <a:solidFill>
              <a:schemeClr val="bg1"/>
            </a:solidFill>
            <a:ln w="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1285562"/>
            <a:ext cx="3096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程序說明</a:t>
            </a:r>
            <a:endParaRPr lang="en-ID" altLang="zh-TW" sz="4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7026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20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4" y="1620000"/>
            <a:ext cx="10014990" cy="4924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000" b="1" dirty="0" smtClean="0">
                <a:latin typeface="+mn-ea"/>
              </a:rPr>
              <a:t>介紹：</a:t>
            </a:r>
            <a:endParaRPr lang="en-US" altLang="zh-TW" sz="2000" b="1" dirty="0" smtClean="0">
              <a:latin typeface="+mn-ea"/>
            </a:endParaRPr>
          </a:p>
          <a:p>
            <a:r>
              <a:rPr lang="zh-TW" altLang="en-US" sz="2000">
                <a:latin typeface="+mn-ea"/>
              </a:rPr>
              <a:t>學生應詳細</a:t>
            </a:r>
            <a:r>
              <a:rPr lang="zh-TW" altLang="en-US" sz="2000" dirty="0">
                <a:latin typeface="+mn-ea"/>
              </a:rPr>
              <a:t>地闡述重點，以表達更豐富的內容，例如提供細節、提供理由、舉出例子、分析帶來的影響等</a:t>
            </a:r>
            <a:r>
              <a:rPr lang="zh-TW" altLang="en-US" sz="2000" dirty="0" smtClean="0">
                <a:latin typeface="+mn-ea"/>
              </a:rPr>
              <a:t>。</a:t>
            </a:r>
          </a:p>
          <a:p>
            <a:r>
              <a:rPr lang="zh-TW" altLang="en-US" sz="2000" dirty="0">
                <a:latin typeface="+mn-ea"/>
              </a:rPr>
              <a:t>闡述方法的示例：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 smtClean="0"/>
              <a:t>提供細節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/>
              <a:t>如：於售票機購買港鐵車票時，首先要選擇目的地，</a:t>
            </a:r>
            <a:r>
              <a:rPr lang="zh-TW" altLang="en-US" sz="2000" b="1" dirty="0"/>
              <a:t>乘客可以在觸控式螢幕上的路線圖尋找</a:t>
            </a:r>
            <a:r>
              <a:rPr lang="zh-TW" altLang="en-US" sz="2000" b="1" dirty="0" smtClean="0"/>
              <a:t>並點選目的地</a:t>
            </a:r>
            <a:r>
              <a:rPr lang="zh-TW" altLang="en-US" sz="2000" b="1" dirty="0"/>
              <a:t>車站</a:t>
            </a:r>
            <a:r>
              <a:rPr lang="zh-TW" altLang="en-US" sz="2000" dirty="0"/>
              <a:t>，之後再選擇車票類型及車票數量。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 smtClean="0"/>
              <a:t>提供理由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/>
              <a:t>如：</a:t>
            </a:r>
            <a:r>
              <a:rPr lang="zh-TW" altLang="en-US" sz="2000" b="1" dirty="0"/>
              <a:t>由於是次演唱會以實名制形式發售門票</a:t>
            </a:r>
            <a:r>
              <a:rPr lang="zh-TW" altLang="en-US" sz="2000" dirty="0"/>
              <a:t>，購票人需要先提供英文全名及出生日期等個人資料，之後才能付款。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 smtClean="0"/>
              <a:t>舉出例子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/>
              <a:t>如：使用洗衣機時，首先要將衣物放入洗衣機內，之後便要添加洗滌產品，</a:t>
            </a:r>
            <a:r>
              <a:rPr lang="zh-TW" altLang="en-US" sz="2000" b="1" dirty="0"/>
              <a:t>例如洗衣液、洗衣粉、柔順劑或漂白劑等</a:t>
            </a:r>
            <a:r>
              <a:rPr lang="zh-TW" altLang="en-US" sz="2000" dirty="0"/>
              <a:t>。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 smtClean="0"/>
              <a:t>分析</a:t>
            </a:r>
            <a:r>
              <a:rPr lang="zh-TW" altLang="en-US" sz="2000" u="sng" dirty="0"/>
              <a:t>帶來的</a:t>
            </a:r>
            <a:r>
              <a:rPr lang="zh-TW" altLang="en-US" sz="2000" u="sng" dirty="0" smtClean="0"/>
              <a:t>影響</a:t>
            </a:r>
            <a:r>
              <a:rPr lang="en-US" altLang="zh-TW" sz="2000" u="sng" dirty="0" smtClean="0"/>
              <a:t/>
            </a:r>
            <a:br>
              <a:rPr lang="en-US" altLang="zh-TW" sz="2000" u="sng" dirty="0" smtClean="0"/>
            </a:br>
            <a:r>
              <a:rPr lang="zh-TW" altLang="en-US" sz="2000" dirty="0"/>
              <a:t>如：回收膠樽時，首先要移除樽蓋，之後要倒清樽內的液體及以清水簡單清洗，</a:t>
            </a:r>
            <a:r>
              <a:rPr lang="zh-TW" altLang="en-US" sz="2000" b="1" dirty="0"/>
              <a:t>這便可以確保回收處有良好的衛生情況，亦可減少後續處理雜質的工序</a:t>
            </a:r>
            <a:r>
              <a:rPr lang="zh-TW" altLang="en-US" sz="2000" dirty="0"/>
              <a:t>。</a:t>
            </a: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加入闡述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31718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21</a:t>
            </a:fld>
            <a:endParaRPr lang="en-US" dirty="0"/>
          </a:p>
        </p:txBody>
      </p:sp>
      <p:sp>
        <p:nvSpPr>
          <p:cNvPr id="5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50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運用程序說明模範短語</a:t>
            </a:r>
            <a:endParaRPr lang="en-ID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6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9029339" cy="2954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2400" dirty="0" smtClean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模範短語是一種視覺策略，能</a:t>
            </a:r>
            <a:r>
              <a:rPr lang="zh-TW" altLang="en-US" sz="2400" dirty="0"/>
              <a:t>突顯表達的方向及內容重點，</a:t>
            </a:r>
            <a:r>
              <a:rPr lang="zh-TW" altLang="en-US" sz="2400" dirty="0">
                <a:latin typeface="+mn-ea"/>
              </a:rPr>
              <a:t>清晰地展示話語的組織結構，並幫助</a:t>
            </a:r>
            <a:r>
              <a:rPr lang="zh-TW" altLang="en-US" sz="2400" dirty="0"/>
              <a:t>學生</a:t>
            </a:r>
            <a:r>
              <a:rPr lang="zh-TW" altLang="en-US" sz="2400" dirty="0">
                <a:latin typeface="+mn-ea"/>
              </a:rPr>
              <a:t>將內容重點轉化為句子及話語</a:t>
            </a:r>
            <a:r>
              <a:rPr lang="zh-TW" altLang="en-US" sz="2400" dirty="0" smtClean="0">
                <a:latin typeface="+mn-ea"/>
              </a:rPr>
              <a:t>。</a:t>
            </a:r>
            <a:endParaRPr lang="en-US" altLang="zh-TW" sz="2400" dirty="0">
              <a:latin typeface="+mn-ea"/>
            </a:endParaRPr>
          </a:p>
          <a:p>
            <a:endParaRPr lang="en-US" altLang="zh-TW" sz="2400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各</a:t>
            </a:r>
            <a:r>
              <a:rPr lang="zh-TW" altLang="en-US" sz="2400" dirty="0"/>
              <a:t>「評述性話語」類型有不同的結構</a:t>
            </a:r>
            <a:r>
              <a:rPr lang="zh-TW" altLang="en-US" sz="2400" dirty="0">
                <a:latin typeface="+mn-ea"/>
              </a:rPr>
              <a:t>，因此適合其運用的模範短語各有不同。</a:t>
            </a:r>
            <a:endParaRPr lang="en-US" altLang="zh-TW" sz="2400" dirty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2400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457516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22</a:t>
            </a:fld>
            <a:endParaRPr lang="en-US" dirty="0"/>
          </a:p>
        </p:txBody>
      </p:sp>
      <p:sp>
        <p:nvSpPr>
          <p:cNvPr id="24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50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運用程序說明模範短語</a:t>
            </a:r>
            <a:endParaRPr lang="en-ID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44" name="Content Placeholder 8"/>
          <p:cNvGraphicFramePr>
            <a:graphicFrameLocks/>
          </p:cNvGraphicFramePr>
          <p:nvPr>
            <p:extLst/>
          </p:nvPr>
        </p:nvGraphicFramePr>
        <p:xfrm>
          <a:off x="2101023" y="1533782"/>
          <a:ext cx="8229600" cy="51718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0" i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9338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000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5" name="Left Arrow 4"/>
          <p:cNvSpPr/>
          <p:nvPr/>
        </p:nvSpPr>
        <p:spPr>
          <a:xfrm>
            <a:off x="5452282" y="4129822"/>
            <a:ext cx="1944216" cy="774128"/>
          </a:xfrm>
          <a:prstGeom prst="lef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dirty="0" smtClean="0">
                <a:solidFill>
                  <a:srgbClr val="FF0000"/>
                </a:solidFill>
              </a:rPr>
              <a:t>如此類推</a:t>
            </a:r>
            <a:endParaRPr lang="en-US" sz="2000" dirty="0" smtClean="0">
              <a:solidFill>
                <a:srgbClr val="FF0000"/>
              </a:solidFill>
            </a:endParaRPr>
          </a:p>
        </p:txBody>
      </p:sp>
      <p:sp>
        <p:nvSpPr>
          <p:cNvPr id="46" name="TextBox 9"/>
          <p:cNvSpPr txBox="1"/>
          <p:nvPr/>
        </p:nvSpPr>
        <p:spPr>
          <a:xfrm>
            <a:off x="2139914" y="1515965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1" dirty="0" smtClean="0"/>
              <a:t>點題</a:t>
            </a:r>
            <a:endParaRPr lang="en-US" b="1" dirty="0"/>
          </a:p>
        </p:txBody>
      </p:sp>
      <p:sp>
        <p:nvSpPr>
          <p:cNvPr id="47" name="TextBox 10"/>
          <p:cNvSpPr txBox="1"/>
          <p:nvPr/>
        </p:nvSpPr>
        <p:spPr>
          <a:xfrm>
            <a:off x="4628102" y="1515965"/>
            <a:ext cx="39164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TW" altLang="en-US" i="1" dirty="0" smtClean="0"/>
              <a:t>我會說明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／</a:t>
            </a:r>
            <a:r>
              <a:rPr lang="en-US" altLang="zh-TW" i="1" dirty="0" smtClean="0"/>
              <a:t>……</a:t>
            </a:r>
            <a:r>
              <a:rPr lang="zh-TW" altLang="en-US" i="1" dirty="0"/>
              <a:t>的</a:t>
            </a:r>
            <a:r>
              <a:rPr lang="zh-TW" altLang="en-US" i="1" dirty="0" smtClean="0"/>
              <a:t>步驟／過程</a:t>
            </a:r>
            <a:r>
              <a:rPr lang="en-US" altLang="zh-TW" i="1" dirty="0" smtClean="0"/>
              <a:t>……</a:t>
            </a:r>
            <a:endParaRPr lang="en-US" i="1" dirty="0"/>
          </a:p>
        </p:txBody>
      </p:sp>
      <p:sp>
        <p:nvSpPr>
          <p:cNvPr id="48" name="Rectangle 11"/>
          <p:cNvSpPr/>
          <p:nvPr/>
        </p:nvSpPr>
        <p:spPr>
          <a:xfrm>
            <a:off x="2139914" y="2023827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TW" altLang="en-US" b="1" dirty="0" smtClean="0"/>
              <a:t>步驟一</a:t>
            </a:r>
            <a:endParaRPr lang="en-US" b="1" dirty="0"/>
          </a:p>
        </p:txBody>
      </p:sp>
      <p:sp>
        <p:nvSpPr>
          <p:cNvPr id="49" name="Rectangle 13"/>
          <p:cNvSpPr/>
          <p:nvPr/>
        </p:nvSpPr>
        <p:spPr>
          <a:xfrm>
            <a:off x="4628102" y="2023827"/>
            <a:ext cx="19287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首先／第一，</a:t>
            </a:r>
            <a:r>
              <a:rPr lang="en-US" altLang="zh-TW" i="1" dirty="0" smtClean="0"/>
              <a:t>……</a:t>
            </a:r>
            <a:endParaRPr lang="en-US" altLang="zh-TW" b="0" i="1" dirty="0" smtClean="0"/>
          </a:p>
        </p:txBody>
      </p:sp>
      <p:sp>
        <p:nvSpPr>
          <p:cNvPr id="50" name="Rectangle 14"/>
          <p:cNvSpPr/>
          <p:nvPr/>
        </p:nvSpPr>
        <p:spPr>
          <a:xfrm>
            <a:off x="2139914" y="2376842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b="1" dirty="0"/>
              <a:t>闡述</a:t>
            </a:r>
            <a:endParaRPr lang="en-US" altLang="zh-TW" b="1" dirty="0" smtClean="0"/>
          </a:p>
        </p:txBody>
      </p:sp>
      <p:sp>
        <p:nvSpPr>
          <p:cNvPr id="51" name="Rectangle 15"/>
          <p:cNvSpPr/>
          <p:nvPr/>
        </p:nvSpPr>
        <p:spPr>
          <a:xfrm>
            <a:off x="2139914" y="297373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 smtClean="0"/>
              <a:t>步驟二</a:t>
            </a:r>
            <a:endParaRPr lang="en-US" altLang="zh-TW" b="1" dirty="0" smtClean="0"/>
          </a:p>
        </p:txBody>
      </p:sp>
      <p:sp>
        <p:nvSpPr>
          <p:cNvPr id="52" name="Rectangle 16"/>
          <p:cNvSpPr/>
          <p:nvPr/>
        </p:nvSpPr>
        <p:spPr>
          <a:xfrm>
            <a:off x="4628102" y="2973738"/>
            <a:ext cx="19287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0" i="1" dirty="0" smtClean="0"/>
              <a:t>之後／第二</a:t>
            </a:r>
            <a:r>
              <a:rPr lang="zh-TW" altLang="en-US" i="1" dirty="0" smtClean="0"/>
              <a:t>，</a:t>
            </a:r>
            <a:r>
              <a:rPr lang="en-US" altLang="zh-TW" i="1" dirty="0" smtClean="0"/>
              <a:t>…</a:t>
            </a:r>
            <a:r>
              <a:rPr lang="en-US" altLang="zh-TW" b="0" i="1" dirty="0" smtClean="0"/>
              <a:t>…</a:t>
            </a:r>
          </a:p>
        </p:txBody>
      </p:sp>
      <p:sp>
        <p:nvSpPr>
          <p:cNvPr id="53" name="Rectangle 18"/>
          <p:cNvSpPr/>
          <p:nvPr/>
        </p:nvSpPr>
        <p:spPr>
          <a:xfrm>
            <a:off x="2139914" y="3324413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b="1" dirty="0"/>
              <a:t>闡述</a:t>
            </a:r>
            <a:endParaRPr lang="en-US" altLang="zh-TW" b="1" dirty="0" smtClean="0"/>
          </a:p>
        </p:txBody>
      </p:sp>
      <p:sp>
        <p:nvSpPr>
          <p:cNvPr id="54" name="Rectangle 35"/>
          <p:cNvSpPr/>
          <p:nvPr/>
        </p:nvSpPr>
        <p:spPr>
          <a:xfrm>
            <a:off x="4628102" y="5260381"/>
            <a:ext cx="1236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0" i="1" dirty="0" smtClean="0"/>
              <a:t>最後，</a:t>
            </a:r>
            <a:r>
              <a:rPr lang="en-US" altLang="zh-TW" b="0" i="1" dirty="0" smtClean="0"/>
              <a:t>……</a:t>
            </a:r>
          </a:p>
        </p:txBody>
      </p:sp>
      <p:sp>
        <p:nvSpPr>
          <p:cNvPr id="55" name="Rectangle 37"/>
          <p:cNvSpPr/>
          <p:nvPr/>
        </p:nvSpPr>
        <p:spPr>
          <a:xfrm>
            <a:off x="2139914" y="5260381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 smtClean="0"/>
              <a:t>最後的步驟</a:t>
            </a:r>
            <a:endParaRPr lang="en-US" altLang="zh-TW" b="1" dirty="0" smtClean="0"/>
          </a:p>
        </p:txBody>
      </p:sp>
      <p:sp>
        <p:nvSpPr>
          <p:cNvPr id="56" name="Rectangle 38"/>
          <p:cNvSpPr/>
          <p:nvPr/>
        </p:nvSpPr>
        <p:spPr>
          <a:xfrm>
            <a:off x="2139914" y="5620421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b="1" dirty="0"/>
              <a:t>闡述</a:t>
            </a:r>
            <a:endParaRPr lang="en-US" altLang="zh-TW" b="1" dirty="0" smtClean="0"/>
          </a:p>
        </p:txBody>
      </p:sp>
      <p:sp>
        <p:nvSpPr>
          <p:cNvPr id="57" name="Rectangle 39"/>
          <p:cNvSpPr/>
          <p:nvPr/>
        </p:nvSpPr>
        <p:spPr>
          <a:xfrm>
            <a:off x="2680287" y="3999168"/>
            <a:ext cx="56618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200" b="1" dirty="0" smtClean="0"/>
              <a:t> </a:t>
            </a:r>
            <a:endParaRPr lang="en-US" altLang="zh-TW" sz="12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1200" b="1" dirty="0" smtClean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1200" b="1" dirty="0"/>
              <a:t> </a:t>
            </a:r>
            <a:endParaRPr lang="en-US" altLang="zh-TW" sz="12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1200" b="1" dirty="0"/>
              <a:t> </a:t>
            </a:r>
            <a:endParaRPr lang="en-US" altLang="zh-TW" sz="12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200" b="1" dirty="0" smtClean="0"/>
              <a:t> </a:t>
            </a:r>
            <a:endParaRPr lang="en-US" altLang="zh-TW" sz="12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200" b="1" dirty="0"/>
              <a:t> </a:t>
            </a:r>
            <a:endParaRPr lang="en-US" altLang="zh-TW" sz="1200" b="1" dirty="0" smtClean="0"/>
          </a:p>
        </p:txBody>
      </p:sp>
      <p:sp>
        <p:nvSpPr>
          <p:cNvPr id="58" name="Rectangle 40"/>
          <p:cNvSpPr/>
          <p:nvPr/>
        </p:nvSpPr>
        <p:spPr>
          <a:xfrm>
            <a:off x="5022102" y="3999168"/>
            <a:ext cx="60144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200" b="1" dirty="0" smtClean="0"/>
              <a:t> </a:t>
            </a:r>
            <a:endParaRPr lang="en-US" altLang="zh-TW" sz="12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1200" b="1" dirty="0" smtClean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1200" b="1" dirty="0"/>
              <a:t> </a:t>
            </a:r>
            <a:endParaRPr lang="en-US" altLang="zh-TW" sz="12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1200" b="1" dirty="0"/>
              <a:t> </a:t>
            </a:r>
            <a:endParaRPr lang="en-US" altLang="zh-TW" sz="12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TW" sz="1200" b="1" dirty="0"/>
              <a:t> </a:t>
            </a:r>
            <a:r>
              <a:rPr lang="zh-TW" altLang="en-US" sz="1200" b="1" dirty="0" smtClean="0"/>
              <a:t> </a:t>
            </a:r>
            <a:endParaRPr lang="en-US" altLang="zh-TW" sz="12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200" b="1" dirty="0"/>
              <a:t> </a:t>
            </a:r>
            <a:endParaRPr lang="en-US" altLang="zh-TW" sz="1200" b="1" dirty="0" smtClean="0"/>
          </a:p>
        </p:txBody>
      </p:sp>
      <p:sp>
        <p:nvSpPr>
          <p:cNvPr id="59" name="Rectangle 16"/>
          <p:cNvSpPr/>
          <p:nvPr/>
        </p:nvSpPr>
        <p:spPr>
          <a:xfrm>
            <a:off x="4628102" y="2376842"/>
            <a:ext cx="59903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endParaRPr lang="en-US" altLang="zh-TW" dirty="0" smtClean="0"/>
          </a:p>
          <a:p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60" name="Rectangle 16"/>
          <p:cNvSpPr/>
          <p:nvPr/>
        </p:nvSpPr>
        <p:spPr>
          <a:xfrm>
            <a:off x="4628102" y="3324413"/>
            <a:ext cx="59903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endParaRPr lang="en-US" altLang="zh-TW" dirty="0" smtClean="0"/>
          </a:p>
          <a:p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61" name="Rectangle 16"/>
          <p:cNvSpPr/>
          <p:nvPr/>
        </p:nvSpPr>
        <p:spPr>
          <a:xfrm>
            <a:off x="4628102" y="5620421"/>
            <a:ext cx="59903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endParaRPr lang="en-US" altLang="zh-TW" dirty="0" smtClean="0"/>
          </a:p>
          <a:p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62" name="Rectangle 35"/>
          <p:cNvSpPr/>
          <p:nvPr/>
        </p:nvSpPr>
        <p:spPr>
          <a:xfrm>
            <a:off x="4628102" y="6336268"/>
            <a:ext cx="32111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0" i="1" dirty="0" smtClean="0"/>
              <a:t>以上就是</a:t>
            </a:r>
            <a:r>
              <a:rPr lang="en-US" altLang="zh-TW" b="0" i="1" dirty="0" smtClean="0"/>
              <a:t>……</a:t>
            </a:r>
            <a:r>
              <a:rPr lang="zh-TW" altLang="en-US" b="0" i="1" dirty="0" smtClean="0"/>
              <a:t>的</a:t>
            </a:r>
            <a:r>
              <a:rPr lang="en-US" altLang="zh-TW" b="0" i="1" dirty="0" smtClean="0"/>
              <a:t>……</a:t>
            </a:r>
            <a:r>
              <a:rPr lang="zh-TW" altLang="en-US" b="0" i="1" dirty="0" smtClean="0"/>
              <a:t>步驟／過程</a:t>
            </a:r>
            <a:endParaRPr lang="en-US" altLang="zh-TW" b="0" i="1" dirty="0" smtClean="0"/>
          </a:p>
        </p:txBody>
      </p:sp>
      <p:sp>
        <p:nvSpPr>
          <p:cNvPr id="63" name="Rectangle 37"/>
          <p:cNvSpPr/>
          <p:nvPr/>
        </p:nvSpPr>
        <p:spPr>
          <a:xfrm>
            <a:off x="2139914" y="633626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 smtClean="0"/>
              <a:t>總結</a:t>
            </a:r>
            <a:endParaRPr lang="en-US" altLang="zh-TW" b="1" dirty="0" smtClean="0"/>
          </a:p>
        </p:txBody>
      </p:sp>
    </p:spTree>
    <p:extLst>
      <p:ext uri="{BB962C8B-B14F-4D97-AF65-F5344CB8AC3E}">
        <p14:creationId xmlns:p14="http://schemas.microsoft.com/office/powerpoint/2010/main" val="1473927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群組 5"/>
          <p:cNvGrpSpPr/>
          <p:nvPr/>
        </p:nvGrpSpPr>
        <p:grpSpPr>
          <a:xfrm>
            <a:off x="2039447" y="2098536"/>
            <a:ext cx="8113106" cy="4231970"/>
            <a:chOff x="441876" y="1856796"/>
            <a:chExt cx="8113106" cy="4231970"/>
          </a:xfrm>
        </p:grpSpPr>
        <p:sp>
          <p:nvSpPr>
            <p:cNvPr id="51" name="Google Shape;488;p27"/>
            <p:cNvSpPr/>
            <p:nvPr/>
          </p:nvSpPr>
          <p:spPr>
            <a:xfrm>
              <a:off x="4828901" y="1856796"/>
              <a:ext cx="2383797" cy="894645"/>
            </a:xfrm>
            <a:prstGeom prst="roundRect">
              <a:avLst>
                <a:gd name="adj" fmla="val 8096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56" name="Google Shape;491;p27"/>
            <p:cNvSpPr/>
            <p:nvPr/>
          </p:nvSpPr>
          <p:spPr>
            <a:xfrm>
              <a:off x="1672233" y="1856796"/>
              <a:ext cx="2383798" cy="894645"/>
            </a:xfrm>
            <a:prstGeom prst="roundRect">
              <a:avLst>
                <a:gd name="adj" fmla="val 8096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1" name="Google Shape;506;p27"/>
            <p:cNvSpPr/>
            <p:nvPr/>
          </p:nvSpPr>
          <p:spPr>
            <a:xfrm>
              <a:off x="1666590" y="3525458"/>
              <a:ext cx="2383798" cy="894645"/>
            </a:xfrm>
            <a:prstGeom prst="roundRect">
              <a:avLst>
                <a:gd name="adj" fmla="val 8096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4" name="Google Shape;509;p27"/>
            <p:cNvSpPr/>
            <p:nvPr/>
          </p:nvSpPr>
          <p:spPr>
            <a:xfrm>
              <a:off x="1672233" y="5194121"/>
              <a:ext cx="2383798" cy="894645"/>
            </a:xfrm>
            <a:prstGeom prst="roundRect">
              <a:avLst>
                <a:gd name="adj" fmla="val 8096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7" name="Google Shape;512;p27"/>
            <p:cNvSpPr/>
            <p:nvPr/>
          </p:nvSpPr>
          <p:spPr>
            <a:xfrm>
              <a:off x="4161074" y="2226837"/>
              <a:ext cx="585112" cy="154549"/>
            </a:xfrm>
            <a:custGeom>
              <a:avLst/>
              <a:gdLst/>
              <a:ahLst/>
              <a:cxnLst/>
              <a:rect l="l" t="t" r="r" b="b"/>
              <a:pathLst>
                <a:path w="21482" h="21452" extrusionOk="0">
                  <a:moveTo>
                    <a:pt x="16178" y="23"/>
                  </a:moveTo>
                  <a:cubicBezTo>
                    <a:pt x="16079" y="76"/>
                    <a:pt x="15985" y="221"/>
                    <a:pt x="15906" y="447"/>
                  </a:cubicBezTo>
                  <a:cubicBezTo>
                    <a:pt x="15754" y="876"/>
                    <a:pt x="15665" y="1549"/>
                    <a:pt x="15665" y="2264"/>
                  </a:cubicBezTo>
                  <a:lnTo>
                    <a:pt x="15665" y="5869"/>
                  </a:lnTo>
                  <a:lnTo>
                    <a:pt x="1194" y="5869"/>
                  </a:lnTo>
                  <a:cubicBezTo>
                    <a:pt x="427" y="6123"/>
                    <a:pt x="-117" y="8820"/>
                    <a:pt x="22" y="11686"/>
                  </a:cubicBezTo>
                  <a:cubicBezTo>
                    <a:pt x="127" y="13851"/>
                    <a:pt x="613" y="15457"/>
                    <a:pt x="1194" y="15563"/>
                  </a:cubicBezTo>
                  <a:lnTo>
                    <a:pt x="15665" y="15563"/>
                  </a:lnTo>
                  <a:lnTo>
                    <a:pt x="15665" y="19319"/>
                  </a:lnTo>
                  <a:cubicBezTo>
                    <a:pt x="15668" y="20023"/>
                    <a:pt x="15760" y="20681"/>
                    <a:pt x="15914" y="21076"/>
                  </a:cubicBezTo>
                  <a:cubicBezTo>
                    <a:pt x="16080" y="21504"/>
                    <a:pt x="16298" y="21569"/>
                    <a:pt x="16482" y="21258"/>
                  </a:cubicBezTo>
                  <a:lnTo>
                    <a:pt x="21178" y="12564"/>
                  </a:lnTo>
                  <a:cubicBezTo>
                    <a:pt x="21364" y="12218"/>
                    <a:pt x="21482" y="11488"/>
                    <a:pt x="21482" y="10716"/>
                  </a:cubicBezTo>
                  <a:cubicBezTo>
                    <a:pt x="21483" y="9931"/>
                    <a:pt x="21366" y="9228"/>
                    <a:pt x="21178" y="8868"/>
                  </a:cubicBezTo>
                  <a:lnTo>
                    <a:pt x="16474" y="144"/>
                  </a:lnTo>
                  <a:cubicBezTo>
                    <a:pt x="16380" y="11"/>
                    <a:pt x="16278" y="-31"/>
                    <a:pt x="16178" y="2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8" name="Google Shape;513;p27"/>
            <p:cNvSpPr/>
            <p:nvPr/>
          </p:nvSpPr>
          <p:spPr>
            <a:xfrm>
              <a:off x="7416153" y="2269349"/>
              <a:ext cx="1138829" cy="1775505"/>
            </a:xfrm>
            <a:custGeom>
              <a:avLst/>
              <a:gdLst/>
              <a:ahLst/>
              <a:cxnLst/>
              <a:rect l="l" t="t" r="r" b="b"/>
              <a:pathLst>
                <a:path w="21582" h="21590" extrusionOk="0">
                  <a:moveTo>
                    <a:pt x="1836" y="0"/>
                  </a:moveTo>
                  <a:cubicBezTo>
                    <a:pt x="1428" y="10"/>
                    <a:pt x="1130" y="252"/>
                    <a:pt x="1203" y="510"/>
                  </a:cubicBezTo>
                  <a:cubicBezTo>
                    <a:pt x="1259" y="706"/>
                    <a:pt x="1525" y="847"/>
                    <a:pt x="1836" y="847"/>
                  </a:cubicBezTo>
                  <a:cubicBezTo>
                    <a:pt x="3551" y="867"/>
                    <a:pt x="5029" y="908"/>
                    <a:pt x="6303" y="993"/>
                  </a:cubicBezTo>
                  <a:cubicBezTo>
                    <a:pt x="7577" y="1077"/>
                    <a:pt x="8645" y="1205"/>
                    <a:pt x="9541" y="1404"/>
                  </a:cubicBezTo>
                  <a:cubicBezTo>
                    <a:pt x="13740" y="2384"/>
                    <a:pt x="17050" y="4506"/>
                    <a:pt x="18578" y="7200"/>
                  </a:cubicBezTo>
                  <a:cubicBezTo>
                    <a:pt x="19050" y="8032"/>
                    <a:pt x="19321" y="8901"/>
                    <a:pt x="19422" y="9782"/>
                  </a:cubicBezTo>
                  <a:lnTo>
                    <a:pt x="18942" y="9782"/>
                  </a:lnTo>
                  <a:cubicBezTo>
                    <a:pt x="18847" y="9782"/>
                    <a:pt x="18760" y="9813"/>
                    <a:pt x="18707" y="9864"/>
                  </a:cubicBezTo>
                  <a:cubicBezTo>
                    <a:pt x="18649" y="9919"/>
                    <a:pt x="18639" y="9991"/>
                    <a:pt x="18682" y="10052"/>
                  </a:cubicBezTo>
                  <a:lnTo>
                    <a:pt x="19869" y="11605"/>
                  </a:lnTo>
                  <a:cubicBezTo>
                    <a:pt x="19917" y="11666"/>
                    <a:pt x="20016" y="11705"/>
                    <a:pt x="20121" y="11706"/>
                  </a:cubicBezTo>
                  <a:cubicBezTo>
                    <a:pt x="20228" y="11706"/>
                    <a:pt x="20324" y="11667"/>
                    <a:pt x="20373" y="11605"/>
                  </a:cubicBezTo>
                  <a:lnTo>
                    <a:pt x="21564" y="10047"/>
                  </a:lnTo>
                  <a:cubicBezTo>
                    <a:pt x="21599" y="9984"/>
                    <a:pt x="21581" y="9915"/>
                    <a:pt x="21519" y="9861"/>
                  </a:cubicBezTo>
                  <a:cubicBezTo>
                    <a:pt x="21461" y="9811"/>
                    <a:pt x="21371" y="9779"/>
                    <a:pt x="21275" y="9779"/>
                  </a:cubicBezTo>
                  <a:lnTo>
                    <a:pt x="20750" y="9779"/>
                  </a:lnTo>
                  <a:cubicBezTo>
                    <a:pt x="20646" y="8800"/>
                    <a:pt x="20352" y="7832"/>
                    <a:pt x="19827" y="6908"/>
                  </a:cubicBezTo>
                  <a:cubicBezTo>
                    <a:pt x="18165" y="3977"/>
                    <a:pt x="14564" y="1669"/>
                    <a:pt x="9996" y="602"/>
                  </a:cubicBezTo>
                  <a:cubicBezTo>
                    <a:pt x="9042" y="390"/>
                    <a:pt x="7902" y="251"/>
                    <a:pt x="6551" y="159"/>
                  </a:cubicBezTo>
                  <a:cubicBezTo>
                    <a:pt x="5201" y="68"/>
                    <a:pt x="3640" y="24"/>
                    <a:pt x="1836" y="0"/>
                  </a:cubicBezTo>
                  <a:close/>
                  <a:moveTo>
                    <a:pt x="19306" y="13311"/>
                  </a:moveTo>
                  <a:cubicBezTo>
                    <a:pt x="19131" y="13311"/>
                    <a:pt x="18956" y="13356"/>
                    <a:pt x="18822" y="13441"/>
                  </a:cubicBezTo>
                  <a:cubicBezTo>
                    <a:pt x="18555" y="13613"/>
                    <a:pt x="18555" y="13891"/>
                    <a:pt x="18822" y="14062"/>
                  </a:cubicBezTo>
                  <a:cubicBezTo>
                    <a:pt x="19090" y="14234"/>
                    <a:pt x="19523" y="14234"/>
                    <a:pt x="19790" y="14062"/>
                  </a:cubicBezTo>
                  <a:cubicBezTo>
                    <a:pt x="20058" y="13891"/>
                    <a:pt x="20058" y="13613"/>
                    <a:pt x="19790" y="13441"/>
                  </a:cubicBezTo>
                  <a:cubicBezTo>
                    <a:pt x="19656" y="13356"/>
                    <a:pt x="19482" y="13311"/>
                    <a:pt x="19306" y="13311"/>
                  </a:cubicBezTo>
                  <a:close/>
                  <a:moveTo>
                    <a:pt x="17598" y="15689"/>
                  </a:moveTo>
                  <a:cubicBezTo>
                    <a:pt x="17348" y="15667"/>
                    <a:pt x="17089" y="15739"/>
                    <a:pt x="16949" y="15885"/>
                  </a:cubicBezTo>
                  <a:cubicBezTo>
                    <a:pt x="16064" y="16739"/>
                    <a:pt x="14975" y="17497"/>
                    <a:pt x="13727" y="18131"/>
                  </a:cubicBezTo>
                  <a:cubicBezTo>
                    <a:pt x="12479" y="18764"/>
                    <a:pt x="11071" y="19273"/>
                    <a:pt x="9541" y="19630"/>
                  </a:cubicBezTo>
                  <a:cubicBezTo>
                    <a:pt x="8645" y="19829"/>
                    <a:pt x="7577" y="19957"/>
                    <a:pt x="6303" y="20041"/>
                  </a:cubicBezTo>
                  <a:cubicBezTo>
                    <a:pt x="5339" y="20105"/>
                    <a:pt x="4215" y="20140"/>
                    <a:pt x="3002" y="20163"/>
                  </a:cubicBezTo>
                  <a:lnTo>
                    <a:pt x="3002" y="19898"/>
                  </a:lnTo>
                  <a:cubicBezTo>
                    <a:pt x="3002" y="19837"/>
                    <a:pt x="2950" y="19779"/>
                    <a:pt x="2870" y="19744"/>
                  </a:cubicBezTo>
                  <a:cubicBezTo>
                    <a:pt x="2784" y="19707"/>
                    <a:pt x="2676" y="19701"/>
                    <a:pt x="2581" y="19728"/>
                  </a:cubicBezTo>
                  <a:lnTo>
                    <a:pt x="157" y="20490"/>
                  </a:lnTo>
                  <a:cubicBezTo>
                    <a:pt x="61" y="20521"/>
                    <a:pt x="1" y="20584"/>
                    <a:pt x="0" y="20652"/>
                  </a:cubicBezTo>
                  <a:cubicBezTo>
                    <a:pt x="-1" y="20720"/>
                    <a:pt x="60" y="20782"/>
                    <a:pt x="157" y="20814"/>
                  </a:cubicBezTo>
                  <a:lnTo>
                    <a:pt x="2585" y="21578"/>
                  </a:lnTo>
                  <a:cubicBezTo>
                    <a:pt x="2684" y="21600"/>
                    <a:pt x="2794" y="21591"/>
                    <a:pt x="2878" y="21551"/>
                  </a:cubicBezTo>
                  <a:cubicBezTo>
                    <a:pt x="2957" y="21514"/>
                    <a:pt x="3003" y="21454"/>
                    <a:pt x="3002" y="21392"/>
                  </a:cubicBezTo>
                  <a:lnTo>
                    <a:pt x="3002" y="21007"/>
                  </a:lnTo>
                  <a:cubicBezTo>
                    <a:pt x="4305" y="20981"/>
                    <a:pt x="5512" y="20945"/>
                    <a:pt x="6551" y="20875"/>
                  </a:cubicBezTo>
                  <a:cubicBezTo>
                    <a:pt x="7902" y="20783"/>
                    <a:pt x="9042" y="20644"/>
                    <a:pt x="9996" y="20431"/>
                  </a:cubicBezTo>
                  <a:cubicBezTo>
                    <a:pt x="11657" y="20044"/>
                    <a:pt x="13186" y="19489"/>
                    <a:pt x="14542" y="18802"/>
                  </a:cubicBezTo>
                  <a:cubicBezTo>
                    <a:pt x="15897" y="18115"/>
                    <a:pt x="17078" y="17294"/>
                    <a:pt x="18041" y="16368"/>
                  </a:cubicBezTo>
                  <a:cubicBezTo>
                    <a:pt x="18277" y="16163"/>
                    <a:pt x="18182" y="15871"/>
                    <a:pt x="17838" y="15742"/>
                  </a:cubicBezTo>
                  <a:cubicBezTo>
                    <a:pt x="17761" y="15713"/>
                    <a:pt x="17681" y="15696"/>
                    <a:pt x="17598" y="156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79" name="Google Shape;514;p27"/>
            <p:cNvSpPr/>
            <p:nvPr/>
          </p:nvSpPr>
          <p:spPr>
            <a:xfrm flipH="1">
              <a:off x="441876" y="3937152"/>
              <a:ext cx="1138829" cy="1775505"/>
            </a:xfrm>
            <a:custGeom>
              <a:avLst/>
              <a:gdLst/>
              <a:ahLst/>
              <a:cxnLst/>
              <a:rect l="l" t="t" r="r" b="b"/>
              <a:pathLst>
                <a:path w="21582" h="21590" extrusionOk="0">
                  <a:moveTo>
                    <a:pt x="1836" y="0"/>
                  </a:moveTo>
                  <a:cubicBezTo>
                    <a:pt x="1428" y="10"/>
                    <a:pt x="1130" y="252"/>
                    <a:pt x="1203" y="510"/>
                  </a:cubicBezTo>
                  <a:cubicBezTo>
                    <a:pt x="1259" y="706"/>
                    <a:pt x="1525" y="847"/>
                    <a:pt x="1836" y="847"/>
                  </a:cubicBezTo>
                  <a:cubicBezTo>
                    <a:pt x="3551" y="867"/>
                    <a:pt x="5029" y="908"/>
                    <a:pt x="6303" y="993"/>
                  </a:cubicBezTo>
                  <a:cubicBezTo>
                    <a:pt x="7577" y="1077"/>
                    <a:pt x="8645" y="1205"/>
                    <a:pt x="9541" y="1404"/>
                  </a:cubicBezTo>
                  <a:cubicBezTo>
                    <a:pt x="13740" y="2384"/>
                    <a:pt x="17050" y="4506"/>
                    <a:pt x="18578" y="7200"/>
                  </a:cubicBezTo>
                  <a:cubicBezTo>
                    <a:pt x="19050" y="8032"/>
                    <a:pt x="19321" y="8901"/>
                    <a:pt x="19422" y="9782"/>
                  </a:cubicBezTo>
                  <a:lnTo>
                    <a:pt x="18942" y="9782"/>
                  </a:lnTo>
                  <a:cubicBezTo>
                    <a:pt x="18847" y="9782"/>
                    <a:pt x="18760" y="9813"/>
                    <a:pt x="18707" y="9864"/>
                  </a:cubicBezTo>
                  <a:cubicBezTo>
                    <a:pt x="18649" y="9919"/>
                    <a:pt x="18639" y="9991"/>
                    <a:pt x="18682" y="10052"/>
                  </a:cubicBezTo>
                  <a:lnTo>
                    <a:pt x="19869" y="11605"/>
                  </a:lnTo>
                  <a:cubicBezTo>
                    <a:pt x="19917" y="11666"/>
                    <a:pt x="20016" y="11705"/>
                    <a:pt x="20121" y="11706"/>
                  </a:cubicBezTo>
                  <a:cubicBezTo>
                    <a:pt x="20228" y="11706"/>
                    <a:pt x="20324" y="11667"/>
                    <a:pt x="20373" y="11605"/>
                  </a:cubicBezTo>
                  <a:lnTo>
                    <a:pt x="21564" y="10047"/>
                  </a:lnTo>
                  <a:cubicBezTo>
                    <a:pt x="21599" y="9984"/>
                    <a:pt x="21581" y="9915"/>
                    <a:pt x="21519" y="9861"/>
                  </a:cubicBezTo>
                  <a:cubicBezTo>
                    <a:pt x="21461" y="9811"/>
                    <a:pt x="21371" y="9779"/>
                    <a:pt x="21275" y="9779"/>
                  </a:cubicBezTo>
                  <a:lnTo>
                    <a:pt x="20750" y="9779"/>
                  </a:lnTo>
                  <a:cubicBezTo>
                    <a:pt x="20646" y="8800"/>
                    <a:pt x="20352" y="7832"/>
                    <a:pt x="19827" y="6908"/>
                  </a:cubicBezTo>
                  <a:cubicBezTo>
                    <a:pt x="18165" y="3977"/>
                    <a:pt x="14564" y="1669"/>
                    <a:pt x="9996" y="602"/>
                  </a:cubicBezTo>
                  <a:cubicBezTo>
                    <a:pt x="9042" y="390"/>
                    <a:pt x="7902" y="251"/>
                    <a:pt x="6551" y="159"/>
                  </a:cubicBezTo>
                  <a:cubicBezTo>
                    <a:pt x="5201" y="68"/>
                    <a:pt x="3640" y="24"/>
                    <a:pt x="1836" y="0"/>
                  </a:cubicBezTo>
                  <a:close/>
                  <a:moveTo>
                    <a:pt x="19306" y="13311"/>
                  </a:moveTo>
                  <a:cubicBezTo>
                    <a:pt x="19131" y="13311"/>
                    <a:pt x="18956" y="13356"/>
                    <a:pt x="18822" y="13441"/>
                  </a:cubicBezTo>
                  <a:cubicBezTo>
                    <a:pt x="18555" y="13613"/>
                    <a:pt x="18555" y="13891"/>
                    <a:pt x="18822" y="14062"/>
                  </a:cubicBezTo>
                  <a:cubicBezTo>
                    <a:pt x="19090" y="14234"/>
                    <a:pt x="19523" y="14234"/>
                    <a:pt x="19790" y="14062"/>
                  </a:cubicBezTo>
                  <a:cubicBezTo>
                    <a:pt x="20058" y="13891"/>
                    <a:pt x="20058" y="13613"/>
                    <a:pt x="19790" y="13441"/>
                  </a:cubicBezTo>
                  <a:cubicBezTo>
                    <a:pt x="19656" y="13356"/>
                    <a:pt x="19482" y="13311"/>
                    <a:pt x="19306" y="13311"/>
                  </a:cubicBezTo>
                  <a:close/>
                  <a:moveTo>
                    <a:pt x="17598" y="15689"/>
                  </a:moveTo>
                  <a:cubicBezTo>
                    <a:pt x="17348" y="15667"/>
                    <a:pt x="17089" y="15739"/>
                    <a:pt x="16949" y="15885"/>
                  </a:cubicBezTo>
                  <a:cubicBezTo>
                    <a:pt x="16064" y="16739"/>
                    <a:pt x="14975" y="17497"/>
                    <a:pt x="13727" y="18131"/>
                  </a:cubicBezTo>
                  <a:cubicBezTo>
                    <a:pt x="12479" y="18764"/>
                    <a:pt x="11071" y="19273"/>
                    <a:pt x="9541" y="19630"/>
                  </a:cubicBezTo>
                  <a:cubicBezTo>
                    <a:pt x="8645" y="19829"/>
                    <a:pt x="7577" y="19957"/>
                    <a:pt x="6303" y="20041"/>
                  </a:cubicBezTo>
                  <a:cubicBezTo>
                    <a:pt x="5339" y="20105"/>
                    <a:pt x="4215" y="20140"/>
                    <a:pt x="3002" y="20163"/>
                  </a:cubicBezTo>
                  <a:lnTo>
                    <a:pt x="3002" y="19898"/>
                  </a:lnTo>
                  <a:cubicBezTo>
                    <a:pt x="3002" y="19837"/>
                    <a:pt x="2950" y="19779"/>
                    <a:pt x="2870" y="19744"/>
                  </a:cubicBezTo>
                  <a:cubicBezTo>
                    <a:pt x="2784" y="19707"/>
                    <a:pt x="2676" y="19701"/>
                    <a:pt x="2581" y="19728"/>
                  </a:cubicBezTo>
                  <a:lnTo>
                    <a:pt x="157" y="20490"/>
                  </a:lnTo>
                  <a:cubicBezTo>
                    <a:pt x="61" y="20521"/>
                    <a:pt x="1" y="20584"/>
                    <a:pt x="0" y="20652"/>
                  </a:cubicBezTo>
                  <a:cubicBezTo>
                    <a:pt x="-1" y="20720"/>
                    <a:pt x="60" y="20782"/>
                    <a:pt x="157" y="20814"/>
                  </a:cubicBezTo>
                  <a:lnTo>
                    <a:pt x="2585" y="21578"/>
                  </a:lnTo>
                  <a:cubicBezTo>
                    <a:pt x="2684" y="21600"/>
                    <a:pt x="2794" y="21591"/>
                    <a:pt x="2878" y="21551"/>
                  </a:cubicBezTo>
                  <a:cubicBezTo>
                    <a:pt x="2957" y="21514"/>
                    <a:pt x="3003" y="21454"/>
                    <a:pt x="3002" y="21392"/>
                  </a:cubicBezTo>
                  <a:lnTo>
                    <a:pt x="3002" y="21007"/>
                  </a:lnTo>
                  <a:cubicBezTo>
                    <a:pt x="4305" y="20981"/>
                    <a:pt x="5512" y="20945"/>
                    <a:pt x="6551" y="20875"/>
                  </a:cubicBezTo>
                  <a:cubicBezTo>
                    <a:pt x="7902" y="20783"/>
                    <a:pt x="9042" y="20644"/>
                    <a:pt x="9996" y="20431"/>
                  </a:cubicBezTo>
                  <a:cubicBezTo>
                    <a:pt x="11657" y="20044"/>
                    <a:pt x="13186" y="19489"/>
                    <a:pt x="14542" y="18802"/>
                  </a:cubicBezTo>
                  <a:cubicBezTo>
                    <a:pt x="15897" y="18115"/>
                    <a:pt x="17078" y="17294"/>
                    <a:pt x="18041" y="16368"/>
                  </a:cubicBezTo>
                  <a:cubicBezTo>
                    <a:pt x="18277" y="16163"/>
                    <a:pt x="18182" y="15871"/>
                    <a:pt x="17838" y="15742"/>
                  </a:cubicBezTo>
                  <a:cubicBezTo>
                    <a:pt x="17761" y="15713"/>
                    <a:pt x="17681" y="15696"/>
                    <a:pt x="17598" y="15689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2" name="Google Shape;517;p27"/>
            <p:cNvSpPr/>
            <p:nvPr/>
          </p:nvSpPr>
          <p:spPr>
            <a:xfrm rot="10800000">
              <a:off x="4122967" y="3888523"/>
              <a:ext cx="585112" cy="154549"/>
            </a:xfrm>
            <a:custGeom>
              <a:avLst/>
              <a:gdLst/>
              <a:ahLst/>
              <a:cxnLst/>
              <a:rect l="l" t="t" r="r" b="b"/>
              <a:pathLst>
                <a:path w="21482" h="21452" extrusionOk="0">
                  <a:moveTo>
                    <a:pt x="16178" y="23"/>
                  </a:moveTo>
                  <a:cubicBezTo>
                    <a:pt x="16079" y="76"/>
                    <a:pt x="15985" y="221"/>
                    <a:pt x="15906" y="447"/>
                  </a:cubicBezTo>
                  <a:cubicBezTo>
                    <a:pt x="15754" y="876"/>
                    <a:pt x="15665" y="1549"/>
                    <a:pt x="15665" y="2264"/>
                  </a:cubicBezTo>
                  <a:lnTo>
                    <a:pt x="15665" y="5869"/>
                  </a:lnTo>
                  <a:lnTo>
                    <a:pt x="1194" y="5869"/>
                  </a:lnTo>
                  <a:cubicBezTo>
                    <a:pt x="427" y="6123"/>
                    <a:pt x="-117" y="8820"/>
                    <a:pt x="22" y="11686"/>
                  </a:cubicBezTo>
                  <a:cubicBezTo>
                    <a:pt x="127" y="13851"/>
                    <a:pt x="613" y="15457"/>
                    <a:pt x="1194" y="15563"/>
                  </a:cubicBezTo>
                  <a:lnTo>
                    <a:pt x="15665" y="15563"/>
                  </a:lnTo>
                  <a:lnTo>
                    <a:pt x="15665" y="19319"/>
                  </a:lnTo>
                  <a:cubicBezTo>
                    <a:pt x="15668" y="20023"/>
                    <a:pt x="15760" y="20681"/>
                    <a:pt x="15914" y="21076"/>
                  </a:cubicBezTo>
                  <a:cubicBezTo>
                    <a:pt x="16080" y="21504"/>
                    <a:pt x="16298" y="21569"/>
                    <a:pt x="16482" y="21258"/>
                  </a:cubicBezTo>
                  <a:lnTo>
                    <a:pt x="21178" y="12564"/>
                  </a:lnTo>
                  <a:cubicBezTo>
                    <a:pt x="21364" y="12218"/>
                    <a:pt x="21482" y="11488"/>
                    <a:pt x="21482" y="10716"/>
                  </a:cubicBezTo>
                  <a:cubicBezTo>
                    <a:pt x="21483" y="9931"/>
                    <a:pt x="21366" y="9228"/>
                    <a:pt x="21178" y="8868"/>
                  </a:cubicBezTo>
                  <a:lnTo>
                    <a:pt x="16474" y="144"/>
                  </a:lnTo>
                  <a:cubicBezTo>
                    <a:pt x="16380" y="11"/>
                    <a:pt x="16278" y="-31"/>
                    <a:pt x="16178" y="2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rgbClr val="525455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3" name="Google Shape;509;p27"/>
            <p:cNvSpPr/>
            <p:nvPr/>
          </p:nvSpPr>
          <p:spPr>
            <a:xfrm>
              <a:off x="4828901" y="3525458"/>
              <a:ext cx="2383798" cy="894645"/>
            </a:xfrm>
            <a:prstGeom prst="roundRect">
              <a:avLst>
                <a:gd name="adj" fmla="val 8096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525455"/>
                </a:buClr>
                <a:buSzPts val="1100"/>
                <a:buFont typeface="Helvetica Neue"/>
                <a:buNone/>
              </a:pPr>
              <a:endParaRPr sz="1100" b="0" i="0" u="none" strike="noStrike" cap="none" dirty="0">
                <a:solidFill>
                  <a:schemeClr val="lt1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23</a:t>
            </a:fld>
            <a:endParaRPr lang="en-US" dirty="0"/>
          </a:p>
        </p:txBody>
      </p:sp>
      <p:sp>
        <p:nvSpPr>
          <p:cNvPr id="19" name="手繪多邊形 18"/>
          <p:cNvSpPr/>
          <p:nvPr/>
        </p:nvSpPr>
        <p:spPr>
          <a:xfrm flipH="1">
            <a:off x="1954229" y="1700995"/>
            <a:ext cx="1980000" cy="43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首先／第一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，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20" name="手繪多邊形 19"/>
          <p:cNvSpPr/>
          <p:nvPr/>
        </p:nvSpPr>
        <p:spPr>
          <a:xfrm flipH="1">
            <a:off x="1630229" y="2185088"/>
            <a:ext cx="2448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是／要／會／因為／例如／所以／可以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grpSp>
        <p:nvGrpSpPr>
          <p:cNvPr id="30" name="群組 29"/>
          <p:cNvGrpSpPr/>
          <p:nvPr/>
        </p:nvGrpSpPr>
        <p:grpSpPr>
          <a:xfrm>
            <a:off x="4022487" y="1482456"/>
            <a:ext cx="3924000" cy="674791"/>
            <a:chOff x="2139619" y="5630815"/>
            <a:chExt cx="2662490" cy="990945"/>
          </a:xfrm>
        </p:grpSpPr>
        <p:sp>
          <p:nvSpPr>
            <p:cNvPr id="31" name="手繪多邊形 30"/>
            <p:cNvSpPr/>
            <p:nvPr/>
          </p:nvSpPr>
          <p:spPr>
            <a:xfrm flipH="1">
              <a:off x="2139621" y="5630815"/>
              <a:ext cx="2662488" cy="634401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zh-TW" b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139619" y="5672609"/>
              <a:ext cx="2640486" cy="9491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TW" altLang="en-US" b="1" i="1" dirty="0">
                  <a:latin typeface="+mn-ea"/>
                </a:rPr>
                <a:t>我會說明</a:t>
              </a:r>
              <a:r>
                <a:rPr lang="en-US" altLang="zh-TW" b="1" i="1" dirty="0" smtClean="0">
                  <a:latin typeface="+mn-ea"/>
                </a:rPr>
                <a:t>……</a:t>
              </a:r>
              <a:r>
                <a:rPr lang="zh-TW" altLang="en-US" b="1" i="1" dirty="0" smtClean="0">
                  <a:latin typeface="+mn-ea"/>
                </a:rPr>
                <a:t>／</a:t>
              </a:r>
              <a:r>
                <a:rPr lang="en-US" altLang="zh-TW" b="1" i="1" dirty="0" smtClean="0">
                  <a:latin typeface="+mn-ea"/>
                </a:rPr>
                <a:t>……</a:t>
              </a:r>
              <a:r>
                <a:rPr lang="zh-TW" altLang="en-US" b="1" i="1" dirty="0" smtClean="0">
                  <a:latin typeface="+mn-ea"/>
                </a:rPr>
                <a:t>的步驟／過程</a:t>
              </a:r>
              <a:r>
                <a:rPr lang="en-US" altLang="zh-TW" b="1" i="1" dirty="0">
                  <a:latin typeface="+mn-ea"/>
                </a:rPr>
                <a:t>……</a:t>
              </a:r>
            </a:p>
          </p:txBody>
        </p:sp>
      </p:grpSp>
      <p:sp>
        <p:nvSpPr>
          <p:cNvPr id="33" name="手繪多邊形 32"/>
          <p:cNvSpPr/>
          <p:nvPr/>
        </p:nvSpPr>
        <p:spPr>
          <a:xfrm>
            <a:off x="7972465" y="1700995"/>
            <a:ext cx="1980000" cy="43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之後／第二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，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35" name="手繪多邊形 34"/>
          <p:cNvSpPr/>
          <p:nvPr/>
        </p:nvSpPr>
        <p:spPr>
          <a:xfrm flipH="1">
            <a:off x="1954229" y="3373518"/>
            <a:ext cx="1980000" cy="43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之後／第四，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37" name="手繪多邊形 36"/>
          <p:cNvSpPr/>
          <p:nvPr/>
        </p:nvSpPr>
        <p:spPr>
          <a:xfrm>
            <a:off x="7972465" y="3372502"/>
            <a:ext cx="1980000" cy="43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之後／第三，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39" name="手繪多邊形 38"/>
          <p:cNvSpPr/>
          <p:nvPr/>
        </p:nvSpPr>
        <p:spPr>
          <a:xfrm flipH="1">
            <a:off x="1949698" y="5033263"/>
            <a:ext cx="1836000" cy="43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最後，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43" name="手繪多邊形 42"/>
          <p:cNvSpPr/>
          <p:nvPr/>
        </p:nvSpPr>
        <p:spPr>
          <a:xfrm flipH="1">
            <a:off x="1630229" y="3856595"/>
            <a:ext cx="2448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是／要／會／因為／例如／所以／可以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46" name="手繪多邊形 45"/>
          <p:cNvSpPr/>
          <p:nvPr/>
        </p:nvSpPr>
        <p:spPr>
          <a:xfrm flipH="1">
            <a:off x="1625698" y="5542417"/>
            <a:ext cx="2448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是／要／會／因為／例如／所以／可以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47" name="手繪多邊形 46"/>
          <p:cNvSpPr/>
          <p:nvPr/>
        </p:nvSpPr>
        <p:spPr>
          <a:xfrm>
            <a:off x="7972465" y="2185088"/>
            <a:ext cx="2448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是／要／會／因為／例如／所以／可以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50" name="手繪多邊形 49"/>
          <p:cNvSpPr/>
          <p:nvPr/>
        </p:nvSpPr>
        <p:spPr>
          <a:xfrm>
            <a:off x="7972465" y="3856595"/>
            <a:ext cx="2448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是／要／會／因為／例如／所以／可以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grpSp>
        <p:nvGrpSpPr>
          <p:cNvPr id="27" name="群組 26"/>
          <p:cNvGrpSpPr/>
          <p:nvPr/>
        </p:nvGrpSpPr>
        <p:grpSpPr>
          <a:xfrm flipH="1">
            <a:off x="6426472" y="5528103"/>
            <a:ext cx="3672000" cy="432000"/>
            <a:chOff x="2139619" y="5630815"/>
            <a:chExt cx="2662490" cy="634401"/>
          </a:xfrm>
        </p:grpSpPr>
        <p:sp>
          <p:nvSpPr>
            <p:cNvPr id="28" name="手繪多邊形 27"/>
            <p:cNvSpPr/>
            <p:nvPr/>
          </p:nvSpPr>
          <p:spPr>
            <a:xfrm flipH="1">
              <a:off x="2139621" y="5630815"/>
              <a:ext cx="2662488" cy="634401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zh-TW" b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139619" y="5672609"/>
              <a:ext cx="2640486" cy="5423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TW" altLang="en-US" b="1" i="1" dirty="0">
                  <a:latin typeface="+mn-ea"/>
                </a:rPr>
                <a:t>以上就是</a:t>
              </a:r>
              <a:r>
                <a:rPr lang="en-US" altLang="zh-TW" b="1" i="1" dirty="0">
                  <a:latin typeface="+mn-ea"/>
                </a:rPr>
                <a:t>……</a:t>
              </a:r>
              <a:r>
                <a:rPr lang="zh-TW" altLang="en-US" b="1" i="1" dirty="0">
                  <a:latin typeface="+mn-ea"/>
                </a:rPr>
                <a:t>的</a:t>
              </a:r>
              <a:r>
                <a:rPr lang="en-US" altLang="zh-TW" b="1" i="1" dirty="0">
                  <a:latin typeface="+mn-ea"/>
                </a:rPr>
                <a:t>……</a:t>
              </a:r>
              <a:r>
                <a:rPr lang="zh-TW" altLang="en-US" b="1" i="1" dirty="0" smtClean="0">
                  <a:latin typeface="+mn-ea"/>
                </a:rPr>
                <a:t>步驟／過程</a:t>
              </a:r>
              <a:endParaRPr lang="zh-TW" altLang="en-US" b="1" i="1" dirty="0">
                <a:latin typeface="+mn-ea"/>
              </a:endParaRPr>
            </a:p>
          </p:txBody>
        </p:sp>
      </p:grpSp>
      <p:sp>
        <p:nvSpPr>
          <p:cNvPr id="34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50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運用程序說明模範短語</a:t>
            </a:r>
            <a:endParaRPr lang="en-ID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21578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33" grpId="0" animBg="1"/>
      <p:bldP spid="35" grpId="0" animBg="1"/>
      <p:bldP spid="37" grpId="0" animBg="1"/>
      <p:bldP spid="39" grpId="0" animBg="1"/>
      <p:bldP spid="43" grpId="0" animBg="1"/>
      <p:bldP spid="46" grpId="0" animBg="1"/>
      <p:bldP spid="47" grpId="0" animBg="1"/>
      <p:bldP spid="5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24" name="群組 23"/>
          <p:cNvGrpSpPr/>
          <p:nvPr/>
        </p:nvGrpSpPr>
        <p:grpSpPr>
          <a:xfrm>
            <a:off x="2768792" y="1610555"/>
            <a:ext cx="6654417" cy="3721319"/>
            <a:chOff x="1259583" y="1610555"/>
            <a:chExt cx="6654417" cy="3721319"/>
          </a:xfrm>
        </p:grpSpPr>
        <p:grpSp>
          <p:nvGrpSpPr>
            <p:cNvPr id="30" name="群組 29"/>
            <p:cNvGrpSpPr/>
            <p:nvPr/>
          </p:nvGrpSpPr>
          <p:grpSpPr>
            <a:xfrm rot="16200000">
              <a:off x="402348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44" name="向右箭號 43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5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34" name="群組 33"/>
            <p:cNvGrpSpPr/>
            <p:nvPr/>
          </p:nvGrpSpPr>
          <p:grpSpPr>
            <a:xfrm>
              <a:off x="4530000" y="1610555"/>
              <a:ext cx="3384000" cy="3721319"/>
              <a:chOff x="4728228" y="1784180"/>
              <a:chExt cx="2814714" cy="4131515"/>
            </a:xfrm>
          </p:grpSpPr>
          <p:grpSp>
            <p:nvGrpSpPr>
              <p:cNvPr id="40" name="群組 39"/>
              <p:cNvGrpSpPr/>
              <p:nvPr/>
            </p:nvGrpSpPr>
            <p:grpSpPr>
              <a:xfrm>
                <a:off x="4728228" y="1784180"/>
                <a:ext cx="2814714" cy="4078939"/>
                <a:chOff x="4577925" y="2909383"/>
                <a:chExt cx="2421928" cy="2501160"/>
              </a:xfrm>
            </p:grpSpPr>
            <p:pic>
              <p:nvPicPr>
                <p:cNvPr id="42" name="圖片 41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3"/>
                  <a:ext cx="2421928" cy="2501160"/>
                </a:xfrm>
                <a:prstGeom prst="rect">
                  <a:avLst/>
                </a:prstGeom>
              </p:spPr>
            </p:pic>
            <p:sp>
              <p:nvSpPr>
                <p:cNvPr id="43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4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1"/>
                <a:ext cx="2372132" cy="33828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構</a:t>
                </a: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程序</a:t>
                </a: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說明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檢視關鍵步驟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運用程序</a:t>
                </a: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說明模範</a:t>
                </a: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短</a:t>
                </a: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35" name="群組 34"/>
            <p:cNvGrpSpPr/>
            <p:nvPr/>
          </p:nvGrpSpPr>
          <p:grpSpPr>
            <a:xfrm>
              <a:off x="1259583" y="1610556"/>
              <a:ext cx="2806252" cy="3673962"/>
              <a:chOff x="1657543" y="1597714"/>
              <a:chExt cx="2806252" cy="3673962"/>
            </a:xfrm>
          </p:grpSpPr>
          <p:grpSp>
            <p:nvGrpSpPr>
              <p:cNvPr id="36" name="群組 35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38" name="圖片 37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39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37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33" name="矩形 32"/>
          <p:cNvSpPr/>
          <p:nvPr/>
        </p:nvSpPr>
        <p:spPr>
          <a:xfrm>
            <a:off x="6640830" y="4566331"/>
            <a:ext cx="504000" cy="3049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605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22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26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7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23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24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rgbClr val="E5B7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5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25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568672" y="2948069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如何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致電訂購外賣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？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8954215" y="2470583"/>
            <a:ext cx="1980000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6776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65354" y="616117"/>
            <a:ext cx="8952484" cy="89101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+mn-ea"/>
              </a:rPr>
              <a:t>如何</a:t>
            </a:r>
            <a:r>
              <a:rPr lang="zh-TW" altLang="en-US" sz="3200" b="1" dirty="0">
                <a:solidFill>
                  <a:schemeClr val="tx1"/>
                </a:solidFill>
                <a:latin typeface="+mn-ea"/>
              </a:rPr>
              <a:t>致電訂購外賣</a:t>
            </a:r>
            <a:r>
              <a:rPr lang="zh-TW" altLang="en-US" sz="3200" b="1" dirty="0" smtClean="0">
                <a:solidFill>
                  <a:schemeClr val="tx1"/>
                </a:solidFill>
                <a:latin typeface="+mn-ea"/>
              </a:rPr>
              <a:t>？</a:t>
            </a:r>
            <a:endParaRPr lang="en-ID" sz="3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26</a:t>
            </a:fld>
            <a:endParaRPr lang="en-US" dirty="0"/>
          </a:p>
        </p:txBody>
      </p:sp>
      <p:sp>
        <p:nvSpPr>
          <p:cNvPr id="40" name="Freeform 19"/>
          <p:cNvSpPr/>
          <p:nvPr/>
        </p:nvSpPr>
        <p:spPr>
          <a:xfrm>
            <a:off x="2779490" y="1675724"/>
            <a:ext cx="2808000" cy="828000"/>
          </a:xfrm>
          <a:prstGeom prst="wedgeRoundRectCallou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b="1" kern="1200" dirty="0" smtClean="0"/>
              <a:t>主題：</a:t>
            </a:r>
            <a:r>
              <a:rPr lang="zh-TW" altLang="en-US" b="1" i="1" dirty="0">
                <a:latin typeface="+mn-ea"/>
              </a:rPr>
              <a:t>步驟</a:t>
            </a:r>
            <a:r>
              <a:rPr lang="zh-TW" altLang="en-US" b="1" i="1" dirty="0" smtClean="0">
                <a:latin typeface="+mn-ea"/>
              </a:rPr>
              <a:t>是甚麼</a:t>
            </a:r>
            <a:r>
              <a:rPr lang="zh-TW" altLang="en-US" b="1" i="1" dirty="0">
                <a:latin typeface="+mn-ea"/>
              </a:rPr>
              <a:t>？</a:t>
            </a:r>
            <a:r>
              <a:rPr lang="en-US" altLang="zh-TW" b="1" i="1" dirty="0">
                <a:latin typeface="+mn-ea"/>
              </a:rPr>
              <a:t>……</a:t>
            </a:r>
            <a:r>
              <a:rPr lang="zh-TW" altLang="en-US" b="1" i="1" dirty="0">
                <a:latin typeface="+mn-ea"/>
              </a:rPr>
              <a:t>何時會發生？要先</a:t>
            </a:r>
            <a:r>
              <a:rPr lang="zh-TW" altLang="en-US" b="1" i="1" dirty="0" smtClean="0">
                <a:latin typeface="+mn-ea"/>
              </a:rPr>
              <a:t>做甚麼</a:t>
            </a:r>
            <a:r>
              <a:rPr lang="zh-TW" altLang="en-US" b="1" i="1" dirty="0">
                <a:latin typeface="+mn-ea"/>
              </a:rPr>
              <a:t>？第二？第三？</a:t>
            </a:r>
          </a:p>
        </p:txBody>
      </p:sp>
      <p:sp>
        <p:nvSpPr>
          <p:cNvPr id="41" name="Freeform 19"/>
          <p:cNvSpPr/>
          <p:nvPr/>
        </p:nvSpPr>
        <p:spPr>
          <a:xfrm>
            <a:off x="6007727" y="1675723"/>
            <a:ext cx="4608000" cy="1440000"/>
          </a:xfrm>
          <a:prstGeom prst="wedgeRoundRectCallou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>
              <a:defRPr/>
            </a:pPr>
            <a:r>
              <a:rPr lang="zh-TW" altLang="en-US" b="1"/>
              <a:t>已有知識：</a:t>
            </a:r>
            <a:r>
              <a:rPr lang="zh-TW" altLang="en-US" b="1" i="1" dirty="0">
                <a:latin typeface="+mn-ea"/>
              </a:rPr>
              <a:t>我對這個主題有甚麼了解</a:t>
            </a:r>
            <a:r>
              <a:rPr lang="zh-TW" altLang="en-US" b="1" i="1" dirty="0" smtClean="0">
                <a:latin typeface="+mn-ea"/>
              </a:rPr>
              <a:t>？我</a:t>
            </a:r>
            <a:r>
              <a:rPr lang="zh-TW" altLang="en-US" b="1" i="1" dirty="0">
                <a:latin typeface="+mn-ea"/>
              </a:rPr>
              <a:t>對這個主題有甚麼感覺</a:t>
            </a:r>
            <a:r>
              <a:rPr lang="zh-TW" altLang="en-US" b="1" i="1" dirty="0" smtClean="0">
                <a:latin typeface="+mn-ea"/>
              </a:rPr>
              <a:t>？有</a:t>
            </a:r>
            <a:r>
              <a:rPr lang="zh-TW" altLang="en-US" b="1" i="1" dirty="0">
                <a:latin typeface="+mn-ea"/>
              </a:rPr>
              <a:t>甚麼關於這個話題的事情，曾發生在我身上</a:t>
            </a:r>
            <a:r>
              <a:rPr lang="zh-TW" altLang="en-US" b="1" i="1" dirty="0" smtClean="0">
                <a:latin typeface="+mn-ea"/>
              </a:rPr>
              <a:t>？我</a:t>
            </a:r>
            <a:r>
              <a:rPr lang="zh-TW" altLang="en-US" b="1" i="1" dirty="0">
                <a:latin typeface="+mn-ea"/>
              </a:rPr>
              <a:t>的</a:t>
            </a:r>
            <a:r>
              <a:rPr lang="zh-TW" altLang="en-US" b="1" i="1" dirty="0" smtClean="0">
                <a:latin typeface="+mn-ea"/>
              </a:rPr>
              <a:t>同學／老師</a:t>
            </a:r>
            <a:r>
              <a:rPr lang="zh-TW" altLang="en-US" b="1" i="1" dirty="0">
                <a:latin typeface="+mn-ea"/>
              </a:rPr>
              <a:t>對這個主題有甚麼了解</a:t>
            </a:r>
            <a:r>
              <a:rPr lang="zh-TW" altLang="en-US" b="1" i="1" dirty="0" smtClean="0">
                <a:latin typeface="+mn-ea"/>
              </a:rPr>
              <a:t>？關於</a:t>
            </a:r>
            <a:r>
              <a:rPr lang="zh-TW" altLang="en-US" b="1" i="1" dirty="0">
                <a:latin typeface="+mn-ea"/>
              </a:rPr>
              <a:t>這個話題我想讓我的</a:t>
            </a:r>
            <a:r>
              <a:rPr lang="zh-TW" altLang="en-US" b="1" i="1" dirty="0" smtClean="0">
                <a:latin typeface="+mn-ea"/>
              </a:rPr>
              <a:t>同學／老師知道甚麼？</a:t>
            </a:r>
            <a:endParaRPr lang="en-US" b="1" kern="1200" dirty="0"/>
          </a:p>
        </p:txBody>
      </p:sp>
      <p:sp>
        <p:nvSpPr>
          <p:cNvPr id="38" name="圓角矩形 37"/>
          <p:cNvSpPr/>
          <p:nvPr/>
        </p:nvSpPr>
        <p:spPr>
          <a:xfrm>
            <a:off x="4859584" y="3658754"/>
            <a:ext cx="2736000" cy="57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0" name="圓角矩形 49"/>
          <p:cNvSpPr/>
          <p:nvPr/>
        </p:nvSpPr>
        <p:spPr>
          <a:xfrm>
            <a:off x="8000598" y="4719895"/>
            <a:ext cx="1260000" cy="360000"/>
          </a:xfrm>
          <a:prstGeom prst="roundRect">
            <a:avLst/>
          </a:prstGeom>
          <a:ln w="3810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  <a:latin typeface="+mn-ea"/>
              </a:rPr>
              <a:t>等候送餐</a:t>
            </a:r>
          </a:p>
        </p:txBody>
      </p:sp>
      <p:sp>
        <p:nvSpPr>
          <p:cNvPr id="51" name="圓角矩形 50"/>
          <p:cNvSpPr/>
          <p:nvPr/>
        </p:nvSpPr>
        <p:spPr>
          <a:xfrm>
            <a:off x="3363449" y="4552064"/>
            <a:ext cx="756000" cy="360000"/>
          </a:xfrm>
          <a:prstGeom prst="roundRect">
            <a:avLst/>
          </a:prstGeom>
          <a:ln w="3810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  <a:latin typeface="+mn-ea"/>
              </a:rPr>
              <a:t>點餐</a:t>
            </a:r>
          </a:p>
        </p:txBody>
      </p:sp>
      <p:sp>
        <p:nvSpPr>
          <p:cNvPr id="58" name="圓角矩形 57"/>
          <p:cNvSpPr/>
          <p:nvPr/>
        </p:nvSpPr>
        <p:spPr>
          <a:xfrm>
            <a:off x="5377727" y="5288098"/>
            <a:ext cx="1260000" cy="360000"/>
          </a:xfrm>
          <a:prstGeom prst="roundRect">
            <a:avLst/>
          </a:prstGeom>
          <a:ln w="3810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  <a:latin typeface="+mn-ea"/>
              </a:rPr>
              <a:t>致電餐廳</a:t>
            </a:r>
          </a:p>
        </p:txBody>
      </p:sp>
      <p:sp>
        <p:nvSpPr>
          <p:cNvPr id="31" name="矩形 30"/>
          <p:cNvSpPr/>
          <p:nvPr/>
        </p:nvSpPr>
        <p:spPr>
          <a:xfrm>
            <a:off x="4904145" y="3654367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TW" altLang="en-US" sz="3200" b="1" dirty="0">
                <a:solidFill>
                  <a:prstClr val="black"/>
                </a:solidFill>
                <a:latin typeface="微軟正黑體"/>
              </a:rPr>
              <a:t>致電訂購外賣</a:t>
            </a:r>
          </a:p>
        </p:txBody>
      </p:sp>
      <p:sp>
        <p:nvSpPr>
          <p:cNvPr id="36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286183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840748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自我提問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84337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38" grpId="0" animBg="1"/>
      <p:bldP spid="50" grpId="0" animBg="1"/>
      <p:bldP spid="51" grpId="0" animBg="1"/>
      <p:bldP spid="58" grpId="0" animBg="1"/>
      <p:bldP spid="3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491;p27"/>
          <p:cNvSpPr/>
          <p:nvPr/>
        </p:nvSpPr>
        <p:spPr>
          <a:xfrm>
            <a:off x="2208160" y="2102893"/>
            <a:ext cx="3024202" cy="1134990"/>
          </a:xfrm>
          <a:prstGeom prst="roundRect">
            <a:avLst>
              <a:gd name="adj" fmla="val 8096"/>
            </a:avLst>
          </a:prstGeom>
          <a:solidFill>
            <a:schemeClr val="accent1">
              <a:alpha val="8000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2400" dirty="0"/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27</a:t>
            </a:fld>
            <a:endParaRPr lang="en-US" dirty="0"/>
          </a:p>
        </p:txBody>
      </p:sp>
      <p:sp>
        <p:nvSpPr>
          <p:cNvPr id="26" name="Google Shape;488;p27"/>
          <p:cNvSpPr/>
          <p:nvPr/>
        </p:nvSpPr>
        <p:spPr>
          <a:xfrm>
            <a:off x="6212862" y="2102893"/>
            <a:ext cx="3024200" cy="1134990"/>
          </a:xfrm>
          <a:prstGeom prst="roundRect">
            <a:avLst>
              <a:gd name="adj" fmla="val 8096"/>
            </a:avLst>
          </a:prstGeom>
          <a:solidFill>
            <a:schemeClr val="accent1">
              <a:alpha val="8000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36" name="Google Shape;512;p27"/>
          <p:cNvSpPr/>
          <p:nvPr/>
        </p:nvSpPr>
        <p:spPr>
          <a:xfrm>
            <a:off x="5365624" y="2572345"/>
            <a:ext cx="742301" cy="196068"/>
          </a:xfrm>
          <a:custGeom>
            <a:avLst/>
            <a:gdLst/>
            <a:ahLst/>
            <a:cxnLst/>
            <a:rect l="l" t="t" r="r" b="b"/>
            <a:pathLst>
              <a:path w="21482" h="21452" extrusionOk="0">
                <a:moveTo>
                  <a:pt x="16178" y="23"/>
                </a:moveTo>
                <a:cubicBezTo>
                  <a:pt x="16079" y="76"/>
                  <a:pt x="15985" y="221"/>
                  <a:pt x="15906" y="447"/>
                </a:cubicBezTo>
                <a:cubicBezTo>
                  <a:pt x="15754" y="876"/>
                  <a:pt x="15665" y="1549"/>
                  <a:pt x="15665" y="2264"/>
                </a:cubicBezTo>
                <a:lnTo>
                  <a:pt x="15665" y="5869"/>
                </a:lnTo>
                <a:lnTo>
                  <a:pt x="1194" y="5869"/>
                </a:lnTo>
                <a:cubicBezTo>
                  <a:pt x="427" y="6123"/>
                  <a:pt x="-117" y="8820"/>
                  <a:pt x="22" y="11686"/>
                </a:cubicBezTo>
                <a:cubicBezTo>
                  <a:pt x="127" y="13851"/>
                  <a:pt x="613" y="15457"/>
                  <a:pt x="1194" y="15563"/>
                </a:cubicBezTo>
                <a:lnTo>
                  <a:pt x="15665" y="15563"/>
                </a:lnTo>
                <a:lnTo>
                  <a:pt x="15665" y="19319"/>
                </a:lnTo>
                <a:cubicBezTo>
                  <a:pt x="15668" y="20023"/>
                  <a:pt x="15760" y="20681"/>
                  <a:pt x="15914" y="21076"/>
                </a:cubicBezTo>
                <a:cubicBezTo>
                  <a:pt x="16080" y="21504"/>
                  <a:pt x="16298" y="21569"/>
                  <a:pt x="16482" y="21258"/>
                </a:cubicBezTo>
                <a:lnTo>
                  <a:pt x="21178" y="12564"/>
                </a:lnTo>
                <a:cubicBezTo>
                  <a:pt x="21364" y="12218"/>
                  <a:pt x="21482" y="11488"/>
                  <a:pt x="21482" y="10716"/>
                </a:cubicBezTo>
                <a:cubicBezTo>
                  <a:pt x="21483" y="9931"/>
                  <a:pt x="21366" y="9228"/>
                  <a:pt x="21178" y="8868"/>
                </a:cubicBezTo>
                <a:lnTo>
                  <a:pt x="16474" y="144"/>
                </a:lnTo>
                <a:cubicBezTo>
                  <a:pt x="16380" y="11"/>
                  <a:pt x="16278" y="-31"/>
                  <a:pt x="16178" y="2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7" name="Google Shape;513;p27"/>
          <p:cNvSpPr/>
          <p:nvPr/>
        </p:nvSpPr>
        <p:spPr>
          <a:xfrm>
            <a:off x="9495175" y="2626278"/>
            <a:ext cx="1444774" cy="2252492"/>
          </a:xfrm>
          <a:custGeom>
            <a:avLst/>
            <a:gdLst/>
            <a:ahLst/>
            <a:cxnLst/>
            <a:rect l="l" t="t" r="r" b="b"/>
            <a:pathLst>
              <a:path w="21582" h="21590" extrusionOk="0">
                <a:moveTo>
                  <a:pt x="1836" y="0"/>
                </a:moveTo>
                <a:cubicBezTo>
                  <a:pt x="1428" y="10"/>
                  <a:pt x="1130" y="252"/>
                  <a:pt x="1203" y="510"/>
                </a:cubicBezTo>
                <a:cubicBezTo>
                  <a:pt x="1259" y="706"/>
                  <a:pt x="1525" y="847"/>
                  <a:pt x="1836" y="847"/>
                </a:cubicBezTo>
                <a:cubicBezTo>
                  <a:pt x="3551" y="867"/>
                  <a:pt x="5029" y="908"/>
                  <a:pt x="6303" y="993"/>
                </a:cubicBezTo>
                <a:cubicBezTo>
                  <a:pt x="7577" y="1077"/>
                  <a:pt x="8645" y="1205"/>
                  <a:pt x="9541" y="1404"/>
                </a:cubicBezTo>
                <a:cubicBezTo>
                  <a:pt x="13740" y="2384"/>
                  <a:pt x="17050" y="4506"/>
                  <a:pt x="18578" y="7200"/>
                </a:cubicBezTo>
                <a:cubicBezTo>
                  <a:pt x="19050" y="8032"/>
                  <a:pt x="19321" y="8901"/>
                  <a:pt x="19422" y="9782"/>
                </a:cubicBezTo>
                <a:lnTo>
                  <a:pt x="18942" y="9782"/>
                </a:lnTo>
                <a:cubicBezTo>
                  <a:pt x="18847" y="9782"/>
                  <a:pt x="18760" y="9813"/>
                  <a:pt x="18707" y="9864"/>
                </a:cubicBezTo>
                <a:cubicBezTo>
                  <a:pt x="18649" y="9919"/>
                  <a:pt x="18639" y="9991"/>
                  <a:pt x="18682" y="10052"/>
                </a:cubicBezTo>
                <a:lnTo>
                  <a:pt x="19869" y="11605"/>
                </a:lnTo>
                <a:cubicBezTo>
                  <a:pt x="19917" y="11666"/>
                  <a:pt x="20016" y="11705"/>
                  <a:pt x="20121" y="11706"/>
                </a:cubicBezTo>
                <a:cubicBezTo>
                  <a:pt x="20228" y="11706"/>
                  <a:pt x="20324" y="11667"/>
                  <a:pt x="20373" y="11605"/>
                </a:cubicBezTo>
                <a:lnTo>
                  <a:pt x="21564" y="10047"/>
                </a:lnTo>
                <a:cubicBezTo>
                  <a:pt x="21599" y="9984"/>
                  <a:pt x="21581" y="9915"/>
                  <a:pt x="21519" y="9861"/>
                </a:cubicBezTo>
                <a:cubicBezTo>
                  <a:pt x="21461" y="9811"/>
                  <a:pt x="21371" y="9779"/>
                  <a:pt x="21275" y="9779"/>
                </a:cubicBezTo>
                <a:lnTo>
                  <a:pt x="20750" y="9779"/>
                </a:lnTo>
                <a:cubicBezTo>
                  <a:pt x="20646" y="8800"/>
                  <a:pt x="20352" y="7832"/>
                  <a:pt x="19827" y="6908"/>
                </a:cubicBezTo>
                <a:cubicBezTo>
                  <a:pt x="18165" y="3977"/>
                  <a:pt x="14564" y="1669"/>
                  <a:pt x="9996" y="602"/>
                </a:cubicBezTo>
                <a:cubicBezTo>
                  <a:pt x="9042" y="390"/>
                  <a:pt x="7902" y="251"/>
                  <a:pt x="6551" y="159"/>
                </a:cubicBezTo>
                <a:cubicBezTo>
                  <a:pt x="5201" y="68"/>
                  <a:pt x="3640" y="24"/>
                  <a:pt x="1836" y="0"/>
                </a:cubicBezTo>
                <a:close/>
                <a:moveTo>
                  <a:pt x="19306" y="13311"/>
                </a:moveTo>
                <a:cubicBezTo>
                  <a:pt x="19131" y="13311"/>
                  <a:pt x="18956" y="13356"/>
                  <a:pt x="18822" y="13441"/>
                </a:cubicBezTo>
                <a:cubicBezTo>
                  <a:pt x="18555" y="13613"/>
                  <a:pt x="18555" y="13891"/>
                  <a:pt x="18822" y="14062"/>
                </a:cubicBezTo>
                <a:cubicBezTo>
                  <a:pt x="19090" y="14234"/>
                  <a:pt x="19523" y="14234"/>
                  <a:pt x="19790" y="14062"/>
                </a:cubicBezTo>
                <a:cubicBezTo>
                  <a:pt x="20058" y="13891"/>
                  <a:pt x="20058" y="13613"/>
                  <a:pt x="19790" y="13441"/>
                </a:cubicBezTo>
                <a:cubicBezTo>
                  <a:pt x="19656" y="13356"/>
                  <a:pt x="19482" y="13311"/>
                  <a:pt x="19306" y="13311"/>
                </a:cubicBezTo>
                <a:close/>
                <a:moveTo>
                  <a:pt x="17598" y="15689"/>
                </a:moveTo>
                <a:cubicBezTo>
                  <a:pt x="17348" y="15667"/>
                  <a:pt x="17089" y="15739"/>
                  <a:pt x="16949" y="15885"/>
                </a:cubicBezTo>
                <a:cubicBezTo>
                  <a:pt x="16064" y="16739"/>
                  <a:pt x="14975" y="17497"/>
                  <a:pt x="13727" y="18131"/>
                </a:cubicBezTo>
                <a:cubicBezTo>
                  <a:pt x="12479" y="18764"/>
                  <a:pt x="11071" y="19273"/>
                  <a:pt x="9541" y="19630"/>
                </a:cubicBezTo>
                <a:cubicBezTo>
                  <a:pt x="8645" y="19829"/>
                  <a:pt x="7577" y="19957"/>
                  <a:pt x="6303" y="20041"/>
                </a:cubicBezTo>
                <a:cubicBezTo>
                  <a:pt x="5339" y="20105"/>
                  <a:pt x="4215" y="20140"/>
                  <a:pt x="3002" y="20163"/>
                </a:cubicBezTo>
                <a:lnTo>
                  <a:pt x="3002" y="19898"/>
                </a:lnTo>
                <a:cubicBezTo>
                  <a:pt x="3002" y="19837"/>
                  <a:pt x="2950" y="19779"/>
                  <a:pt x="2870" y="19744"/>
                </a:cubicBezTo>
                <a:cubicBezTo>
                  <a:pt x="2784" y="19707"/>
                  <a:pt x="2676" y="19701"/>
                  <a:pt x="2581" y="19728"/>
                </a:cubicBezTo>
                <a:lnTo>
                  <a:pt x="157" y="20490"/>
                </a:lnTo>
                <a:cubicBezTo>
                  <a:pt x="61" y="20521"/>
                  <a:pt x="1" y="20584"/>
                  <a:pt x="0" y="20652"/>
                </a:cubicBezTo>
                <a:cubicBezTo>
                  <a:pt x="-1" y="20720"/>
                  <a:pt x="60" y="20782"/>
                  <a:pt x="157" y="20814"/>
                </a:cubicBezTo>
                <a:lnTo>
                  <a:pt x="2585" y="21578"/>
                </a:lnTo>
                <a:cubicBezTo>
                  <a:pt x="2684" y="21600"/>
                  <a:pt x="2794" y="21591"/>
                  <a:pt x="2878" y="21551"/>
                </a:cubicBezTo>
                <a:cubicBezTo>
                  <a:pt x="2957" y="21514"/>
                  <a:pt x="3003" y="21454"/>
                  <a:pt x="3002" y="21392"/>
                </a:cubicBezTo>
                <a:lnTo>
                  <a:pt x="3002" y="21007"/>
                </a:lnTo>
                <a:cubicBezTo>
                  <a:pt x="4305" y="20981"/>
                  <a:pt x="5512" y="20945"/>
                  <a:pt x="6551" y="20875"/>
                </a:cubicBezTo>
                <a:cubicBezTo>
                  <a:pt x="7902" y="20783"/>
                  <a:pt x="9042" y="20644"/>
                  <a:pt x="9996" y="20431"/>
                </a:cubicBezTo>
                <a:cubicBezTo>
                  <a:pt x="11657" y="20044"/>
                  <a:pt x="13186" y="19489"/>
                  <a:pt x="14542" y="18802"/>
                </a:cubicBezTo>
                <a:cubicBezTo>
                  <a:pt x="15897" y="18115"/>
                  <a:pt x="17078" y="17294"/>
                  <a:pt x="18041" y="16368"/>
                </a:cubicBezTo>
                <a:cubicBezTo>
                  <a:pt x="18277" y="16163"/>
                  <a:pt x="18182" y="15871"/>
                  <a:pt x="17838" y="15742"/>
                </a:cubicBezTo>
                <a:cubicBezTo>
                  <a:pt x="17761" y="15713"/>
                  <a:pt x="17681" y="15696"/>
                  <a:pt x="17598" y="1568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0" name="Google Shape;509;p27"/>
          <p:cNvSpPr/>
          <p:nvPr/>
        </p:nvSpPr>
        <p:spPr>
          <a:xfrm>
            <a:off x="6212862" y="4219838"/>
            <a:ext cx="3024202" cy="1134990"/>
          </a:xfrm>
          <a:prstGeom prst="roundRect">
            <a:avLst>
              <a:gd name="adj" fmla="val 8096"/>
            </a:avLst>
          </a:prstGeom>
          <a:solidFill>
            <a:schemeClr val="accent1">
              <a:alpha val="8000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13" name="Google Shape;491;p27"/>
          <p:cNvSpPr/>
          <p:nvPr/>
        </p:nvSpPr>
        <p:spPr>
          <a:xfrm>
            <a:off x="2208160" y="2102893"/>
            <a:ext cx="3024202" cy="1134990"/>
          </a:xfrm>
          <a:prstGeom prst="roundRect">
            <a:avLst>
              <a:gd name="adj" fmla="val 8096"/>
            </a:avLst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400" b="1" dirty="0">
                <a:solidFill>
                  <a:schemeClr val="bg1"/>
                </a:solidFill>
              </a:rPr>
              <a:t>致電</a:t>
            </a:r>
            <a:r>
              <a:rPr lang="zh-TW" altLang="en-US" sz="2400" b="1" dirty="0" smtClean="0">
                <a:solidFill>
                  <a:schemeClr val="bg1"/>
                </a:solidFill>
              </a:rPr>
              <a:t>餐廳</a:t>
            </a:r>
            <a:endParaRPr lang="zh-TW" altLang="en-US" sz="2400" dirty="0"/>
          </a:p>
        </p:txBody>
      </p:sp>
      <p:sp>
        <p:nvSpPr>
          <p:cNvPr id="14" name="Google Shape;488;p27"/>
          <p:cNvSpPr/>
          <p:nvPr/>
        </p:nvSpPr>
        <p:spPr>
          <a:xfrm>
            <a:off x="6212862" y="2102893"/>
            <a:ext cx="3024200" cy="1134990"/>
          </a:xfrm>
          <a:prstGeom prst="roundRect">
            <a:avLst>
              <a:gd name="adj" fmla="val 8096"/>
            </a:avLst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400" b="1" dirty="0">
                <a:solidFill>
                  <a:prstClr val="white"/>
                </a:solidFill>
              </a:rPr>
              <a:t>點</a:t>
            </a:r>
            <a:r>
              <a:rPr lang="zh-TW" altLang="en-US" sz="2400" b="1" dirty="0" smtClean="0">
                <a:solidFill>
                  <a:prstClr val="white"/>
                </a:solidFill>
              </a:rPr>
              <a:t>餐</a:t>
            </a: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16" name="Google Shape;506;p27"/>
          <p:cNvSpPr/>
          <p:nvPr/>
        </p:nvSpPr>
        <p:spPr>
          <a:xfrm>
            <a:off x="2201001" y="4219838"/>
            <a:ext cx="3024202" cy="1134993"/>
          </a:xfrm>
          <a:prstGeom prst="roundRect">
            <a:avLst>
              <a:gd name="adj" fmla="val 8096"/>
            </a:avLst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400" b="1" dirty="0">
                <a:solidFill>
                  <a:prstClr val="white"/>
                </a:solidFill>
              </a:rPr>
              <a:t>付款</a:t>
            </a:r>
            <a:r>
              <a:rPr lang="zh-TW" altLang="en-US" sz="2400" b="1" dirty="0" smtClean="0">
                <a:solidFill>
                  <a:prstClr val="white"/>
                </a:solidFill>
              </a:rPr>
              <a:t>給外</a:t>
            </a:r>
            <a:r>
              <a:rPr lang="zh-TW" altLang="en-US" sz="2400" b="1" dirty="0">
                <a:solidFill>
                  <a:prstClr val="white"/>
                </a:solidFill>
              </a:rPr>
              <a:t>賣員</a:t>
            </a:r>
            <a:r>
              <a:rPr lang="en-US" altLang="zh-TW" sz="2400" b="1" dirty="0">
                <a:solidFill>
                  <a:prstClr val="white"/>
                </a:solidFill>
              </a:rPr>
              <a:t>……</a:t>
            </a:r>
          </a:p>
        </p:txBody>
      </p:sp>
      <p:sp>
        <p:nvSpPr>
          <p:cNvPr id="18" name="Google Shape;513;p27"/>
          <p:cNvSpPr/>
          <p:nvPr/>
        </p:nvSpPr>
        <p:spPr>
          <a:xfrm>
            <a:off x="9495175" y="2626278"/>
            <a:ext cx="1444774" cy="2252492"/>
          </a:xfrm>
          <a:custGeom>
            <a:avLst/>
            <a:gdLst/>
            <a:ahLst/>
            <a:cxnLst/>
            <a:rect l="l" t="t" r="r" b="b"/>
            <a:pathLst>
              <a:path w="21582" h="21590" extrusionOk="0">
                <a:moveTo>
                  <a:pt x="1836" y="0"/>
                </a:moveTo>
                <a:cubicBezTo>
                  <a:pt x="1428" y="10"/>
                  <a:pt x="1130" y="252"/>
                  <a:pt x="1203" y="510"/>
                </a:cubicBezTo>
                <a:cubicBezTo>
                  <a:pt x="1259" y="706"/>
                  <a:pt x="1525" y="847"/>
                  <a:pt x="1836" y="847"/>
                </a:cubicBezTo>
                <a:cubicBezTo>
                  <a:pt x="3551" y="867"/>
                  <a:pt x="5029" y="908"/>
                  <a:pt x="6303" y="993"/>
                </a:cubicBezTo>
                <a:cubicBezTo>
                  <a:pt x="7577" y="1077"/>
                  <a:pt x="8645" y="1205"/>
                  <a:pt x="9541" y="1404"/>
                </a:cubicBezTo>
                <a:cubicBezTo>
                  <a:pt x="13740" y="2384"/>
                  <a:pt x="17050" y="4506"/>
                  <a:pt x="18578" y="7200"/>
                </a:cubicBezTo>
                <a:cubicBezTo>
                  <a:pt x="19050" y="8032"/>
                  <a:pt x="19321" y="8901"/>
                  <a:pt x="19422" y="9782"/>
                </a:cubicBezTo>
                <a:lnTo>
                  <a:pt x="18942" y="9782"/>
                </a:lnTo>
                <a:cubicBezTo>
                  <a:pt x="18847" y="9782"/>
                  <a:pt x="18760" y="9813"/>
                  <a:pt x="18707" y="9864"/>
                </a:cubicBezTo>
                <a:cubicBezTo>
                  <a:pt x="18649" y="9919"/>
                  <a:pt x="18639" y="9991"/>
                  <a:pt x="18682" y="10052"/>
                </a:cubicBezTo>
                <a:lnTo>
                  <a:pt x="19869" y="11605"/>
                </a:lnTo>
                <a:cubicBezTo>
                  <a:pt x="19917" y="11666"/>
                  <a:pt x="20016" y="11705"/>
                  <a:pt x="20121" y="11706"/>
                </a:cubicBezTo>
                <a:cubicBezTo>
                  <a:pt x="20228" y="11706"/>
                  <a:pt x="20324" y="11667"/>
                  <a:pt x="20373" y="11605"/>
                </a:cubicBezTo>
                <a:lnTo>
                  <a:pt x="21564" y="10047"/>
                </a:lnTo>
                <a:cubicBezTo>
                  <a:pt x="21599" y="9984"/>
                  <a:pt x="21581" y="9915"/>
                  <a:pt x="21519" y="9861"/>
                </a:cubicBezTo>
                <a:cubicBezTo>
                  <a:pt x="21461" y="9811"/>
                  <a:pt x="21371" y="9779"/>
                  <a:pt x="21275" y="9779"/>
                </a:cubicBezTo>
                <a:lnTo>
                  <a:pt x="20750" y="9779"/>
                </a:lnTo>
                <a:cubicBezTo>
                  <a:pt x="20646" y="8800"/>
                  <a:pt x="20352" y="7832"/>
                  <a:pt x="19827" y="6908"/>
                </a:cubicBezTo>
                <a:cubicBezTo>
                  <a:pt x="18165" y="3977"/>
                  <a:pt x="14564" y="1669"/>
                  <a:pt x="9996" y="602"/>
                </a:cubicBezTo>
                <a:cubicBezTo>
                  <a:pt x="9042" y="390"/>
                  <a:pt x="7902" y="251"/>
                  <a:pt x="6551" y="159"/>
                </a:cubicBezTo>
                <a:cubicBezTo>
                  <a:pt x="5201" y="68"/>
                  <a:pt x="3640" y="24"/>
                  <a:pt x="1836" y="0"/>
                </a:cubicBezTo>
                <a:close/>
                <a:moveTo>
                  <a:pt x="19306" y="13311"/>
                </a:moveTo>
                <a:cubicBezTo>
                  <a:pt x="19131" y="13311"/>
                  <a:pt x="18956" y="13356"/>
                  <a:pt x="18822" y="13441"/>
                </a:cubicBezTo>
                <a:cubicBezTo>
                  <a:pt x="18555" y="13613"/>
                  <a:pt x="18555" y="13891"/>
                  <a:pt x="18822" y="14062"/>
                </a:cubicBezTo>
                <a:cubicBezTo>
                  <a:pt x="19090" y="14234"/>
                  <a:pt x="19523" y="14234"/>
                  <a:pt x="19790" y="14062"/>
                </a:cubicBezTo>
                <a:cubicBezTo>
                  <a:pt x="20058" y="13891"/>
                  <a:pt x="20058" y="13613"/>
                  <a:pt x="19790" y="13441"/>
                </a:cubicBezTo>
                <a:cubicBezTo>
                  <a:pt x="19656" y="13356"/>
                  <a:pt x="19482" y="13311"/>
                  <a:pt x="19306" y="13311"/>
                </a:cubicBezTo>
                <a:close/>
                <a:moveTo>
                  <a:pt x="17598" y="15689"/>
                </a:moveTo>
                <a:cubicBezTo>
                  <a:pt x="17348" y="15667"/>
                  <a:pt x="17089" y="15739"/>
                  <a:pt x="16949" y="15885"/>
                </a:cubicBezTo>
                <a:cubicBezTo>
                  <a:pt x="16064" y="16739"/>
                  <a:pt x="14975" y="17497"/>
                  <a:pt x="13727" y="18131"/>
                </a:cubicBezTo>
                <a:cubicBezTo>
                  <a:pt x="12479" y="18764"/>
                  <a:pt x="11071" y="19273"/>
                  <a:pt x="9541" y="19630"/>
                </a:cubicBezTo>
                <a:cubicBezTo>
                  <a:pt x="8645" y="19829"/>
                  <a:pt x="7577" y="19957"/>
                  <a:pt x="6303" y="20041"/>
                </a:cubicBezTo>
                <a:cubicBezTo>
                  <a:pt x="5339" y="20105"/>
                  <a:pt x="4215" y="20140"/>
                  <a:pt x="3002" y="20163"/>
                </a:cubicBezTo>
                <a:lnTo>
                  <a:pt x="3002" y="19898"/>
                </a:lnTo>
                <a:cubicBezTo>
                  <a:pt x="3002" y="19837"/>
                  <a:pt x="2950" y="19779"/>
                  <a:pt x="2870" y="19744"/>
                </a:cubicBezTo>
                <a:cubicBezTo>
                  <a:pt x="2784" y="19707"/>
                  <a:pt x="2676" y="19701"/>
                  <a:pt x="2581" y="19728"/>
                </a:cubicBezTo>
                <a:lnTo>
                  <a:pt x="157" y="20490"/>
                </a:lnTo>
                <a:cubicBezTo>
                  <a:pt x="61" y="20521"/>
                  <a:pt x="1" y="20584"/>
                  <a:pt x="0" y="20652"/>
                </a:cubicBezTo>
                <a:cubicBezTo>
                  <a:pt x="-1" y="20720"/>
                  <a:pt x="60" y="20782"/>
                  <a:pt x="157" y="20814"/>
                </a:cubicBezTo>
                <a:lnTo>
                  <a:pt x="2585" y="21578"/>
                </a:lnTo>
                <a:cubicBezTo>
                  <a:pt x="2684" y="21600"/>
                  <a:pt x="2794" y="21591"/>
                  <a:pt x="2878" y="21551"/>
                </a:cubicBezTo>
                <a:cubicBezTo>
                  <a:pt x="2957" y="21514"/>
                  <a:pt x="3003" y="21454"/>
                  <a:pt x="3002" y="21392"/>
                </a:cubicBezTo>
                <a:lnTo>
                  <a:pt x="3002" y="21007"/>
                </a:lnTo>
                <a:cubicBezTo>
                  <a:pt x="4305" y="20981"/>
                  <a:pt x="5512" y="20945"/>
                  <a:pt x="6551" y="20875"/>
                </a:cubicBezTo>
                <a:cubicBezTo>
                  <a:pt x="7902" y="20783"/>
                  <a:pt x="9042" y="20644"/>
                  <a:pt x="9996" y="20431"/>
                </a:cubicBezTo>
                <a:cubicBezTo>
                  <a:pt x="11657" y="20044"/>
                  <a:pt x="13186" y="19489"/>
                  <a:pt x="14542" y="18802"/>
                </a:cubicBezTo>
                <a:cubicBezTo>
                  <a:pt x="15897" y="18115"/>
                  <a:pt x="17078" y="17294"/>
                  <a:pt x="18041" y="16368"/>
                </a:cubicBezTo>
                <a:cubicBezTo>
                  <a:pt x="18277" y="16163"/>
                  <a:pt x="18182" y="15871"/>
                  <a:pt x="17838" y="15742"/>
                </a:cubicBezTo>
                <a:cubicBezTo>
                  <a:pt x="17761" y="15713"/>
                  <a:pt x="17681" y="15696"/>
                  <a:pt x="17598" y="1568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0" name="Google Shape;509;p27"/>
          <p:cNvSpPr/>
          <p:nvPr/>
        </p:nvSpPr>
        <p:spPr>
          <a:xfrm>
            <a:off x="6212862" y="4219838"/>
            <a:ext cx="3024202" cy="1134990"/>
          </a:xfrm>
          <a:prstGeom prst="roundRect">
            <a:avLst>
              <a:gd name="adj" fmla="val 8096"/>
            </a:avLst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400" b="1" dirty="0" smtClean="0">
                <a:solidFill>
                  <a:prstClr val="white"/>
                </a:solidFill>
              </a:rPr>
              <a:t>等候送餐</a:t>
            </a: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2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65354" y="616117"/>
            <a:ext cx="8952484" cy="89101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+mn-ea"/>
              </a:rPr>
              <a:t>如何</a:t>
            </a:r>
            <a:r>
              <a:rPr lang="zh-TW" altLang="en-US" sz="3200" b="1" dirty="0">
                <a:solidFill>
                  <a:schemeClr val="tx1"/>
                </a:solidFill>
                <a:latin typeface="+mn-ea"/>
              </a:rPr>
              <a:t>致電訂購外賣</a:t>
            </a:r>
            <a:r>
              <a:rPr lang="zh-TW" altLang="en-US" sz="3200" b="1" dirty="0" smtClean="0">
                <a:solidFill>
                  <a:schemeClr val="tx1"/>
                </a:solidFill>
                <a:latin typeface="+mn-ea"/>
              </a:rPr>
              <a:t>？</a:t>
            </a:r>
            <a:endParaRPr lang="en-ID" sz="3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4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286183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952000" cy="79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建構程序說明組織圖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7" name="Freeform 19"/>
          <p:cNvSpPr/>
          <p:nvPr/>
        </p:nvSpPr>
        <p:spPr>
          <a:xfrm>
            <a:off x="821901" y="4056784"/>
            <a:ext cx="2304000" cy="936000"/>
          </a:xfrm>
          <a:prstGeom prst="cloudCallout">
            <a:avLst/>
          </a:prstGeom>
          <a:solidFill>
            <a:schemeClr val="accent1">
              <a:lumMod val="75000"/>
            </a:schemeClr>
          </a:solidFill>
          <a:ln w="762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將內容填寫於組織圖</a:t>
            </a:r>
            <a:endParaRPr lang="zh-TW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71762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491;p27"/>
          <p:cNvSpPr/>
          <p:nvPr/>
        </p:nvSpPr>
        <p:spPr>
          <a:xfrm>
            <a:off x="2208160" y="2102893"/>
            <a:ext cx="3024202" cy="1134990"/>
          </a:xfrm>
          <a:prstGeom prst="roundRect">
            <a:avLst>
              <a:gd name="adj" fmla="val 8096"/>
            </a:avLst>
          </a:prstGeom>
          <a:solidFill>
            <a:schemeClr val="accent1">
              <a:alpha val="8000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endParaRPr lang="zh-TW" altLang="en-US" sz="2400" dirty="0"/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28</a:t>
            </a:fld>
            <a:endParaRPr lang="en-US" dirty="0"/>
          </a:p>
        </p:txBody>
      </p:sp>
      <p:sp>
        <p:nvSpPr>
          <p:cNvPr id="26" name="Google Shape;488;p27"/>
          <p:cNvSpPr/>
          <p:nvPr/>
        </p:nvSpPr>
        <p:spPr>
          <a:xfrm>
            <a:off x="6212862" y="2102893"/>
            <a:ext cx="3024200" cy="1134990"/>
          </a:xfrm>
          <a:prstGeom prst="roundRect">
            <a:avLst>
              <a:gd name="adj" fmla="val 8096"/>
            </a:avLst>
          </a:prstGeom>
          <a:solidFill>
            <a:schemeClr val="accent1">
              <a:alpha val="8000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32" name="Google Shape;506;p27"/>
          <p:cNvSpPr/>
          <p:nvPr/>
        </p:nvSpPr>
        <p:spPr>
          <a:xfrm>
            <a:off x="2201001" y="4219838"/>
            <a:ext cx="3024202" cy="1134993"/>
          </a:xfrm>
          <a:prstGeom prst="roundRect">
            <a:avLst>
              <a:gd name="adj" fmla="val 8096"/>
            </a:avLst>
          </a:prstGeom>
          <a:solidFill>
            <a:schemeClr val="accent1">
              <a:alpha val="8000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36" name="Google Shape;512;p27"/>
          <p:cNvSpPr/>
          <p:nvPr/>
        </p:nvSpPr>
        <p:spPr>
          <a:xfrm>
            <a:off x="5365624" y="2572345"/>
            <a:ext cx="742301" cy="196068"/>
          </a:xfrm>
          <a:custGeom>
            <a:avLst/>
            <a:gdLst/>
            <a:ahLst/>
            <a:cxnLst/>
            <a:rect l="l" t="t" r="r" b="b"/>
            <a:pathLst>
              <a:path w="21482" h="21452" extrusionOk="0">
                <a:moveTo>
                  <a:pt x="16178" y="23"/>
                </a:moveTo>
                <a:cubicBezTo>
                  <a:pt x="16079" y="76"/>
                  <a:pt x="15985" y="221"/>
                  <a:pt x="15906" y="447"/>
                </a:cubicBezTo>
                <a:cubicBezTo>
                  <a:pt x="15754" y="876"/>
                  <a:pt x="15665" y="1549"/>
                  <a:pt x="15665" y="2264"/>
                </a:cubicBezTo>
                <a:lnTo>
                  <a:pt x="15665" y="5869"/>
                </a:lnTo>
                <a:lnTo>
                  <a:pt x="1194" y="5869"/>
                </a:lnTo>
                <a:cubicBezTo>
                  <a:pt x="427" y="6123"/>
                  <a:pt x="-117" y="8820"/>
                  <a:pt x="22" y="11686"/>
                </a:cubicBezTo>
                <a:cubicBezTo>
                  <a:pt x="127" y="13851"/>
                  <a:pt x="613" y="15457"/>
                  <a:pt x="1194" y="15563"/>
                </a:cubicBezTo>
                <a:lnTo>
                  <a:pt x="15665" y="15563"/>
                </a:lnTo>
                <a:lnTo>
                  <a:pt x="15665" y="19319"/>
                </a:lnTo>
                <a:cubicBezTo>
                  <a:pt x="15668" y="20023"/>
                  <a:pt x="15760" y="20681"/>
                  <a:pt x="15914" y="21076"/>
                </a:cubicBezTo>
                <a:cubicBezTo>
                  <a:pt x="16080" y="21504"/>
                  <a:pt x="16298" y="21569"/>
                  <a:pt x="16482" y="21258"/>
                </a:cubicBezTo>
                <a:lnTo>
                  <a:pt x="21178" y="12564"/>
                </a:lnTo>
                <a:cubicBezTo>
                  <a:pt x="21364" y="12218"/>
                  <a:pt x="21482" y="11488"/>
                  <a:pt x="21482" y="10716"/>
                </a:cubicBezTo>
                <a:cubicBezTo>
                  <a:pt x="21483" y="9931"/>
                  <a:pt x="21366" y="9228"/>
                  <a:pt x="21178" y="8868"/>
                </a:cubicBezTo>
                <a:lnTo>
                  <a:pt x="16474" y="144"/>
                </a:lnTo>
                <a:cubicBezTo>
                  <a:pt x="16380" y="11"/>
                  <a:pt x="16278" y="-31"/>
                  <a:pt x="16178" y="2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7" name="Google Shape;513;p27"/>
          <p:cNvSpPr/>
          <p:nvPr/>
        </p:nvSpPr>
        <p:spPr>
          <a:xfrm>
            <a:off x="9495175" y="2626278"/>
            <a:ext cx="1444774" cy="2252492"/>
          </a:xfrm>
          <a:custGeom>
            <a:avLst/>
            <a:gdLst/>
            <a:ahLst/>
            <a:cxnLst/>
            <a:rect l="l" t="t" r="r" b="b"/>
            <a:pathLst>
              <a:path w="21582" h="21590" extrusionOk="0">
                <a:moveTo>
                  <a:pt x="1836" y="0"/>
                </a:moveTo>
                <a:cubicBezTo>
                  <a:pt x="1428" y="10"/>
                  <a:pt x="1130" y="252"/>
                  <a:pt x="1203" y="510"/>
                </a:cubicBezTo>
                <a:cubicBezTo>
                  <a:pt x="1259" y="706"/>
                  <a:pt x="1525" y="847"/>
                  <a:pt x="1836" y="847"/>
                </a:cubicBezTo>
                <a:cubicBezTo>
                  <a:pt x="3551" y="867"/>
                  <a:pt x="5029" y="908"/>
                  <a:pt x="6303" y="993"/>
                </a:cubicBezTo>
                <a:cubicBezTo>
                  <a:pt x="7577" y="1077"/>
                  <a:pt x="8645" y="1205"/>
                  <a:pt x="9541" y="1404"/>
                </a:cubicBezTo>
                <a:cubicBezTo>
                  <a:pt x="13740" y="2384"/>
                  <a:pt x="17050" y="4506"/>
                  <a:pt x="18578" y="7200"/>
                </a:cubicBezTo>
                <a:cubicBezTo>
                  <a:pt x="19050" y="8032"/>
                  <a:pt x="19321" y="8901"/>
                  <a:pt x="19422" y="9782"/>
                </a:cubicBezTo>
                <a:lnTo>
                  <a:pt x="18942" y="9782"/>
                </a:lnTo>
                <a:cubicBezTo>
                  <a:pt x="18847" y="9782"/>
                  <a:pt x="18760" y="9813"/>
                  <a:pt x="18707" y="9864"/>
                </a:cubicBezTo>
                <a:cubicBezTo>
                  <a:pt x="18649" y="9919"/>
                  <a:pt x="18639" y="9991"/>
                  <a:pt x="18682" y="10052"/>
                </a:cubicBezTo>
                <a:lnTo>
                  <a:pt x="19869" y="11605"/>
                </a:lnTo>
                <a:cubicBezTo>
                  <a:pt x="19917" y="11666"/>
                  <a:pt x="20016" y="11705"/>
                  <a:pt x="20121" y="11706"/>
                </a:cubicBezTo>
                <a:cubicBezTo>
                  <a:pt x="20228" y="11706"/>
                  <a:pt x="20324" y="11667"/>
                  <a:pt x="20373" y="11605"/>
                </a:cubicBezTo>
                <a:lnTo>
                  <a:pt x="21564" y="10047"/>
                </a:lnTo>
                <a:cubicBezTo>
                  <a:pt x="21599" y="9984"/>
                  <a:pt x="21581" y="9915"/>
                  <a:pt x="21519" y="9861"/>
                </a:cubicBezTo>
                <a:cubicBezTo>
                  <a:pt x="21461" y="9811"/>
                  <a:pt x="21371" y="9779"/>
                  <a:pt x="21275" y="9779"/>
                </a:cubicBezTo>
                <a:lnTo>
                  <a:pt x="20750" y="9779"/>
                </a:lnTo>
                <a:cubicBezTo>
                  <a:pt x="20646" y="8800"/>
                  <a:pt x="20352" y="7832"/>
                  <a:pt x="19827" y="6908"/>
                </a:cubicBezTo>
                <a:cubicBezTo>
                  <a:pt x="18165" y="3977"/>
                  <a:pt x="14564" y="1669"/>
                  <a:pt x="9996" y="602"/>
                </a:cubicBezTo>
                <a:cubicBezTo>
                  <a:pt x="9042" y="390"/>
                  <a:pt x="7902" y="251"/>
                  <a:pt x="6551" y="159"/>
                </a:cubicBezTo>
                <a:cubicBezTo>
                  <a:pt x="5201" y="68"/>
                  <a:pt x="3640" y="24"/>
                  <a:pt x="1836" y="0"/>
                </a:cubicBezTo>
                <a:close/>
                <a:moveTo>
                  <a:pt x="19306" y="13311"/>
                </a:moveTo>
                <a:cubicBezTo>
                  <a:pt x="19131" y="13311"/>
                  <a:pt x="18956" y="13356"/>
                  <a:pt x="18822" y="13441"/>
                </a:cubicBezTo>
                <a:cubicBezTo>
                  <a:pt x="18555" y="13613"/>
                  <a:pt x="18555" y="13891"/>
                  <a:pt x="18822" y="14062"/>
                </a:cubicBezTo>
                <a:cubicBezTo>
                  <a:pt x="19090" y="14234"/>
                  <a:pt x="19523" y="14234"/>
                  <a:pt x="19790" y="14062"/>
                </a:cubicBezTo>
                <a:cubicBezTo>
                  <a:pt x="20058" y="13891"/>
                  <a:pt x="20058" y="13613"/>
                  <a:pt x="19790" y="13441"/>
                </a:cubicBezTo>
                <a:cubicBezTo>
                  <a:pt x="19656" y="13356"/>
                  <a:pt x="19482" y="13311"/>
                  <a:pt x="19306" y="13311"/>
                </a:cubicBezTo>
                <a:close/>
                <a:moveTo>
                  <a:pt x="17598" y="15689"/>
                </a:moveTo>
                <a:cubicBezTo>
                  <a:pt x="17348" y="15667"/>
                  <a:pt x="17089" y="15739"/>
                  <a:pt x="16949" y="15885"/>
                </a:cubicBezTo>
                <a:cubicBezTo>
                  <a:pt x="16064" y="16739"/>
                  <a:pt x="14975" y="17497"/>
                  <a:pt x="13727" y="18131"/>
                </a:cubicBezTo>
                <a:cubicBezTo>
                  <a:pt x="12479" y="18764"/>
                  <a:pt x="11071" y="19273"/>
                  <a:pt x="9541" y="19630"/>
                </a:cubicBezTo>
                <a:cubicBezTo>
                  <a:pt x="8645" y="19829"/>
                  <a:pt x="7577" y="19957"/>
                  <a:pt x="6303" y="20041"/>
                </a:cubicBezTo>
                <a:cubicBezTo>
                  <a:pt x="5339" y="20105"/>
                  <a:pt x="4215" y="20140"/>
                  <a:pt x="3002" y="20163"/>
                </a:cubicBezTo>
                <a:lnTo>
                  <a:pt x="3002" y="19898"/>
                </a:lnTo>
                <a:cubicBezTo>
                  <a:pt x="3002" y="19837"/>
                  <a:pt x="2950" y="19779"/>
                  <a:pt x="2870" y="19744"/>
                </a:cubicBezTo>
                <a:cubicBezTo>
                  <a:pt x="2784" y="19707"/>
                  <a:pt x="2676" y="19701"/>
                  <a:pt x="2581" y="19728"/>
                </a:cubicBezTo>
                <a:lnTo>
                  <a:pt x="157" y="20490"/>
                </a:lnTo>
                <a:cubicBezTo>
                  <a:pt x="61" y="20521"/>
                  <a:pt x="1" y="20584"/>
                  <a:pt x="0" y="20652"/>
                </a:cubicBezTo>
                <a:cubicBezTo>
                  <a:pt x="-1" y="20720"/>
                  <a:pt x="60" y="20782"/>
                  <a:pt x="157" y="20814"/>
                </a:cubicBezTo>
                <a:lnTo>
                  <a:pt x="2585" y="21578"/>
                </a:lnTo>
                <a:cubicBezTo>
                  <a:pt x="2684" y="21600"/>
                  <a:pt x="2794" y="21591"/>
                  <a:pt x="2878" y="21551"/>
                </a:cubicBezTo>
                <a:cubicBezTo>
                  <a:pt x="2957" y="21514"/>
                  <a:pt x="3003" y="21454"/>
                  <a:pt x="3002" y="21392"/>
                </a:cubicBezTo>
                <a:lnTo>
                  <a:pt x="3002" y="21007"/>
                </a:lnTo>
                <a:cubicBezTo>
                  <a:pt x="4305" y="20981"/>
                  <a:pt x="5512" y="20945"/>
                  <a:pt x="6551" y="20875"/>
                </a:cubicBezTo>
                <a:cubicBezTo>
                  <a:pt x="7902" y="20783"/>
                  <a:pt x="9042" y="20644"/>
                  <a:pt x="9996" y="20431"/>
                </a:cubicBezTo>
                <a:cubicBezTo>
                  <a:pt x="11657" y="20044"/>
                  <a:pt x="13186" y="19489"/>
                  <a:pt x="14542" y="18802"/>
                </a:cubicBezTo>
                <a:cubicBezTo>
                  <a:pt x="15897" y="18115"/>
                  <a:pt x="17078" y="17294"/>
                  <a:pt x="18041" y="16368"/>
                </a:cubicBezTo>
                <a:cubicBezTo>
                  <a:pt x="18277" y="16163"/>
                  <a:pt x="18182" y="15871"/>
                  <a:pt x="17838" y="15742"/>
                </a:cubicBezTo>
                <a:cubicBezTo>
                  <a:pt x="17761" y="15713"/>
                  <a:pt x="17681" y="15696"/>
                  <a:pt x="17598" y="1568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9" name="Google Shape;517;p27"/>
          <p:cNvSpPr/>
          <p:nvPr/>
        </p:nvSpPr>
        <p:spPr>
          <a:xfrm rot="10800000">
            <a:off x="5317280" y="4680440"/>
            <a:ext cx="742301" cy="196068"/>
          </a:xfrm>
          <a:custGeom>
            <a:avLst/>
            <a:gdLst/>
            <a:ahLst/>
            <a:cxnLst/>
            <a:rect l="l" t="t" r="r" b="b"/>
            <a:pathLst>
              <a:path w="21482" h="21452" extrusionOk="0">
                <a:moveTo>
                  <a:pt x="16178" y="23"/>
                </a:moveTo>
                <a:cubicBezTo>
                  <a:pt x="16079" y="76"/>
                  <a:pt x="15985" y="221"/>
                  <a:pt x="15906" y="447"/>
                </a:cubicBezTo>
                <a:cubicBezTo>
                  <a:pt x="15754" y="876"/>
                  <a:pt x="15665" y="1549"/>
                  <a:pt x="15665" y="2264"/>
                </a:cubicBezTo>
                <a:lnTo>
                  <a:pt x="15665" y="5869"/>
                </a:lnTo>
                <a:lnTo>
                  <a:pt x="1194" y="5869"/>
                </a:lnTo>
                <a:cubicBezTo>
                  <a:pt x="427" y="6123"/>
                  <a:pt x="-117" y="8820"/>
                  <a:pt x="22" y="11686"/>
                </a:cubicBezTo>
                <a:cubicBezTo>
                  <a:pt x="127" y="13851"/>
                  <a:pt x="613" y="15457"/>
                  <a:pt x="1194" y="15563"/>
                </a:cubicBezTo>
                <a:lnTo>
                  <a:pt x="15665" y="15563"/>
                </a:lnTo>
                <a:lnTo>
                  <a:pt x="15665" y="19319"/>
                </a:lnTo>
                <a:cubicBezTo>
                  <a:pt x="15668" y="20023"/>
                  <a:pt x="15760" y="20681"/>
                  <a:pt x="15914" y="21076"/>
                </a:cubicBezTo>
                <a:cubicBezTo>
                  <a:pt x="16080" y="21504"/>
                  <a:pt x="16298" y="21569"/>
                  <a:pt x="16482" y="21258"/>
                </a:cubicBezTo>
                <a:lnTo>
                  <a:pt x="21178" y="12564"/>
                </a:lnTo>
                <a:cubicBezTo>
                  <a:pt x="21364" y="12218"/>
                  <a:pt x="21482" y="11488"/>
                  <a:pt x="21482" y="10716"/>
                </a:cubicBezTo>
                <a:cubicBezTo>
                  <a:pt x="21483" y="9931"/>
                  <a:pt x="21366" y="9228"/>
                  <a:pt x="21178" y="8868"/>
                </a:cubicBezTo>
                <a:lnTo>
                  <a:pt x="16474" y="144"/>
                </a:lnTo>
                <a:cubicBezTo>
                  <a:pt x="16380" y="11"/>
                  <a:pt x="16278" y="-31"/>
                  <a:pt x="16178" y="2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0" name="Google Shape;509;p27"/>
          <p:cNvSpPr/>
          <p:nvPr/>
        </p:nvSpPr>
        <p:spPr>
          <a:xfrm>
            <a:off x="6212862" y="4219838"/>
            <a:ext cx="3024202" cy="1134990"/>
          </a:xfrm>
          <a:prstGeom prst="roundRect">
            <a:avLst>
              <a:gd name="adj" fmla="val 8096"/>
            </a:avLst>
          </a:prstGeom>
          <a:solidFill>
            <a:schemeClr val="accent1">
              <a:alpha val="8000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13" name="Google Shape;491;p27"/>
          <p:cNvSpPr/>
          <p:nvPr/>
        </p:nvSpPr>
        <p:spPr>
          <a:xfrm>
            <a:off x="2208160" y="2102893"/>
            <a:ext cx="3024202" cy="1134990"/>
          </a:xfrm>
          <a:prstGeom prst="roundRect">
            <a:avLst>
              <a:gd name="adj" fmla="val 8096"/>
            </a:avLst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400" b="1" dirty="0">
                <a:solidFill>
                  <a:schemeClr val="bg1"/>
                </a:solidFill>
              </a:rPr>
              <a:t>致電</a:t>
            </a:r>
            <a:r>
              <a:rPr lang="zh-TW" altLang="en-US" sz="2400" b="1" dirty="0" smtClean="0">
                <a:solidFill>
                  <a:schemeClr val="bg1"/>
                </a:solidFill>
              </a:rPr>
              <a:t>餐廳</a:t>
            </a:r>
            <a:endParaRPr lang="zh-TW" altLang="en-US" sz="2400" dirty="0"/>
          </a:p>
        </p:txBody>
      </p:sp>
      <p:sp>
        <p:nvSpPr>
          <p:cNvPr id="14" name="Google Shape;488;p27"/>
          <p:cNvSpPr/>
          <p:nvPr/>
        </p:nvSpPr>
        <p:spPr>
          <a:xfrm>
            <a:off x="6212862" y="2102893"/>
            <a:ext cx="3024200" cy="1134990"/>
          </a:xfrm>
          <a:prstGeom prst="roundRect">
            <a:avLst>
              <a:gd name="adj" fmla="val 8096"/>
            </a:avLst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400" b="1" dirty="0">
                <a:solidFill>
                  <a:prstClr val="white"/>
                </a:solidFill>
              </a:rPr>
              <a:t>點</a:t>
            </a:r>
            <a:r>
              <a:rPr lang="zh-TW" altLang="en-US" sz="2400" b="1" dirty="0" smtClean="0">
                <a:solidFill>
                  <a:prstClr val="white"/>
                </a:solidFill>
              </a:rPr>
              <a:t>餐</a:t>
            </a: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16" name="Google Shape;506;p27"/>
          <p:cNvSpPr/>
          <p:nvPr/>
        </p:nvSpPr>
        <p:spPr>
          <a:xfrm>
            <a:off x="2201001" y="4219838"/>
            <a:ext cx="3024202" cy="1134993"/>
          </a:xfrm>
          <a:prstGeom prst="roundRect">
            <a:avLst>
              <a:gd name="adj" fmla="val 8096"/>
            </a:avLst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400" b="1" dirty="0">
                <a:solidFill>
                  <a:prstClr val="white"/>
                </a:solidFill>
              </a:rPr>
              <a:t>付款</a:t>
            </a:r>
            <a:r>
              <a:rPr lang="zh-TW" altLang="en-US" sz="2400" b="1" dirty="0" smtClean="0">
                <a:solidFill>
                  <a:prstClr val="white"/>
                </a:solidFill>
              </a:rPr>
              <a:t>給外</a:t>
            </a:r>
            <a:r>
              <a:rPr lang="zh-TW" altLang="en-US" sz="2400" b="1" dirty="0">
                <a:solidFill>
                  <a:prstClr val="white"/>
                </a:solidFill>
              </a:rPr>
              <a:t>賣</a:t>
            </a:r>
            <a:r>
              <a:rPr lang="zh-TW" altLang="en-US" sz="2400" b="1" dirty="0" smtClean="0">
                <a:solidFill>
                  <a:prstClr val="white"/>
                </a:solidFill>
              </a:rPr>
              <a:t>員</a:t>
            </a: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17" name="Google Shape;512;p27"/>
          <p:cNvSpPr/>
          <p:nvPr/>
        </p:nvSpPr>
        <p:spPr>
          <a:xfrm>
            <a:off x="5365624" y="2572345"/>
            <a:ext cx="742301" cy="196068"/>
          </a:xfrm>
          <a:custGeom>
            <a:avLst/>
            <a:gdLst/>
            <a:ahLst/>
            <a:cxnLst/>
            <a:rect l="l" t="t" r="r" b="b"/>
            <a:pathLst>
              <a:path w="21482" h="21452" extrusionOk="0">
                <a:moveTo>
                  <a:pt x="16178" y="23"/>
                </a:moveTo>
                <a:cubicBezTo>
                  <a:pt x="16079" y="76"/>
                  <a:pt x="15985" y="221"/>
                  <a:pt x="15906" y="447"/>
                </a:cubicBezTo>
                <a:cubicBezTo>
                  <a:pt x="15754" y="876"/>
                  <a:pt x="15665" y="1549"/>
                  <a:pt x="15665" y="2264"/>
                </a:cubicBezTo>
                <a:lnTo>
                  <a:pt x="15665" y="5869"/>
                </a:lnTo>
                <a:lnTo>
                  <a:pt x="1194" y="5869"/>
                </a:lnTo>
                <a:cubicBezTo>
                  <a:pt x="427" y="6123"/>
                  <a:pt x="-117" y="8820"/>
                  <a:pt x="22" y="11686"/>
                </a:cubicBezTo>
                <a:cubicBezTo>
                  <a:pt x="127" y="13851"/>
                  <a:pt x="613" y="15457"/>
                  <a:pt x="1194" y="15563"/>
                </a:cubicBezTo>
                <a:lnTo>
                  <a:pt x="15665" y="15563"/>
                </a:lnTo>
                <a:lnTo>
                  <a:pt x="15665" y="19319"/>
                </a:lnTo>
                <a:cubicBezTo>
                  <a:pt x="15668" y="20023"/>
                  <a:pt x="15760" y="20681"/>
                  <a:pt x="15914" y="21076"/>
                </a:cubicBezTo>
                <a:cubicBezTo>
                  <a:pt x="16080" y="21504"/>
                  <a:pt x="16298" y="21569"/>
                  <a:pt x="16482" y="21258"/>
                </a:cubicBezTo>
                <a:lnTo>
                  <a:pt x="21178" y="12564"/>
                </a:lnTo>
                <a:cubicBezTo>
                  <a:pt x="21364" y="12218"/>
                  <a:pt x="21482" y="11488"/>
                  <a:pt x="21482" y="10716"/>
                </a:cubicBezTo>
                <a:cubicBezTo>
                  <a:pt x="21483" y="9931"/>
                  <a:pt x="21366" y="9228"/>
                  <a:pt x="21178" y="8868"/>
                </a:cubicBezTo>
                <a:lnTo>
                  <a:pt x="16474" y="144"/>
                </a:lnTo>
                <a:cubicBezTo>
                  <a:pt x="16380" y="11"/>
                  <a:pt x="16278" y="-31"/>
                  <a:pt x="16178" y="2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8" name="Google Shape;513;p27"/>
          <p:cNvSpPr/>
          <p:nvPr/>
        </p:nvSpPr>
        <p:spPr>
          <a:xfrm>
            <a:off x="9495175" y="2626278"/>
            <a:ext cx="1444774" cy="2252492"/>
          </a:xfrm>
          <a:custGeom>
            <a:avLst/>
            <a:gdLst/>
            <a:ahLst/>
            <a:cxnLst/>
            <a:rect l="l" t="t" r="r" b="b"/>
            <a:pathLst>
              <a:path w="21582" h="21590" extrusionOk="0">
                <a:moveTo>
                  <a:pt x="1836" y="0"/>
                </a:moveTo>
                <a:cubicBezTo>
                  <a:pt x="1428" y="10"/>
                  <a:pt x="1130" y="252"/>
                  <a:pt x="1203" y="510"/>
                </a:cubicBezTo>
                <a:cubicBezTo>
                  <a:pt x="1259" y="706"/>
                  <a:pt x="1525" y="847"/>
                  <a:pt x="1836" y="847"/>
                </a:cubicBezTo>
                <a:cubicBezTo>
                  <a:pt x="3551" y="867"/>
                  <a:pt x="5029" y="908"/>
                  <a:pt x="6303" y="993"/>
                </a:cubicBezTo>
                <a:cubicBezTo>
                  <a:pt x="7577" y="1077"/>
                  <a:pt x="8645" y="1205"/>
                  <a:pt x="9541" y="1404"/>
                </a:cubicBezTo>
                <a:cubicBezTo>
                  <a:pt x="13740" y="2384"/>
                  <a:pt x="17050" y="4506"/>
                  <a:pt x="18578" y="7200"/>
                </a:cubicBezTo>
                <a:cubicBezTo>
                  <a:pt x="19050" y="8032"/>
                  <a:pt x="19321" y="8901"/>
                  <a:pt x="19422" y="9782"/>
                </a:cubicBezTo>
                <a:lnTo>
                  <a:pt x="18942" y="9782"/>
                </a:lnTo>
                <a:cubicBezTo>
                  <a:pt x="18847" y="9782"/>
                  <a:pt x="18760" y="9813"/>
                  <a:pt x="18707" y="9864"/>
                </a:cubicBezTo>
                <a:cubicBezTo>
                  <a:pt x="18649" y="9919"/>
                  <a:pt x="18639" y="9991"/>
                  <a:pt x="18682" y="10052"/>
                </a:cubicBezTo>
                <a:lnTo>
                  <a:pt x="19869" y="11605"/>
                </a:lnTo>
                <a:cubicBezTo>
                  <a:pt x="19917" y="11666"/>
                  <a:pt x="20016" y="11705"/>
                  <a:pt x="20121" y="11706"/>
                </a:cubicBezTo>
                <a:cubicBezTo>
                  <a:pt x="20228" y="11706"/>
                  <a:pt x="20324" y="11667"/>
                  <a:pt x="20373" y="11605"/>
                </a:cubicBezTo>
                <a:lnTo>
                  <a:pt x="21564" y="10047"/>
                </a:lnTo>
                <a:cubicBezTo>
                  <a:pt x="21599" y="9984"/>
                  <a:pt x="21581" y="9915"/>
                  <a:pt x="21519" y="9861"/>
                </a:cubicBezTo>
                <a:cubicBezTo>
                  <a:pt x="21461" y="9811"/>
                  <a:pt x="21371" y="9779"/>
                  <a:pt x="21275" y="9779"/>
                </a:cubicBezTo>
                <a:lnTo>
                  <a:pt x="20750" y="9779"/>
                </a:lnTo>
                <a:cubicBezTo>
                  <a:pt x="20646" y="8800"/>
                  <a:pt x="20352" y="7832"/>
                  <a:pt x="19827" y="6908"/>
                </a:cubicBezTo>
                <a:cubicBezTo>
                  <a:pt x="18165" y="3977"/>
                  <a:pt x="14564" y="1669"/>
                  <a:pt x="9996" y="602"/>
                </a:cubicBezTo>
                <a:cubicBezTo>
                  <a:pt x="9042" y="390"/>
                  <a:pt x="7902" y="251"/>
                  <a:pt x="6551" y="159"/>
                </a:cubicBezTo>
                <a:cubicBezTo>
                  <a:pt x="5201" y="68"/>
                  <a:pt x="3640" y="24"/>
                  <a:pt x="1836" y="0"/>
                </a:cubicBezTo>
                <a:close/>
                <a:moveTo>
                  <a:pt x="19306" y="13311"/>
                </a:moveTo>
                <a:cubicBezTo>
                  <a:pt x="19131" y="13311"/>
                  <a:pt x="18956" y="13356"/>
                  <a:pt x="18822" y="13441"/>
                </a:cubicBezTo>
                <a:cubicBezTo>
                  <a:pt x="18555" y="13613"/>
                  <a:pt x="18555" y="13891"/>
                  <a:pt x="18822" y="14062"/>
                </a:cubicBezTo>
                <a:cubicBezTo>
                  <a:pt x="19090" y="14234"/>
                  <a:pt x="19523" y="14234"/>
                  <a:pt x="19790" y="14062"/>
                </a:cubicBezTo>
                <a:cubicBezTo>
                  <a:pt x="20058" y="13891"/>
                  <a:pt x="20058" y="13613"/>
                  <a:pt x="19790" y="13441"/>
                </a:cubicBezTo>
                <a:cubicBezTo>
                  <a:pt x="19656" y="13356"/>
                  <a:pt x="19482" y="13311"/>
                  <a:pt x="19306" y="13311"/>
                </a:cubicBezTo>
                <a:close/>
                <a:moveTo>
                  <a:pt x="17598" y="15689"/>
                </a:moveTo>
                <a:cubicBezTo>
                  <a:pt x="17348" y="15667"/>
                  <a:pt x="17089" y="15739"/>
                  <a:pt x="16949" y="15885"/>
                </a:cubicBezTo>
                <a:cubicBezTo>
                  <a:pt x="16064" y="16739"/>
                  <a:pt x="14975" y="17497"/>
                  <a:pt x="13727" y="18131"/>
                </a:cubicBezTo>
                <a:cubicBezTo>
                  <a:pt x="12479" y="18764"/>
                  <a:pt x="11071" y="19273"/>
                  <a:pt x="9541" y="19630"/>
                </a:cubicBezTo>
                <a:cubicBezTo>
                  <a:pt x="8645" y="19829"/>
                  <a:pt x="7577" y="19957"/>
                  <a:pt x="6303" y="20041"/>
                </a:cubicBezTo>
                <a:cubicBezTo>
                  <a:pt x="5339" y="20105"/>
                  <a:pt x="4215" y="20140"/>
                  <a:pt x="3002" y="20163"/>
                </a:cubicBezTo>
                <a:lnTo>
                  <a:pt x="3002" y="19898"/>
                </a:lnTo>
                <a:cubicBezTo>
                  <a:pt x="3002" y="19837"/>
                  <a:pt x="2950" y="19779"/>
                  <a:pt x="2870" y="19744"/>
                </a:cubicBezTo>
                <a:cubicBezTo>
                  <a:pt x="2784" y="19707"/>
                  <a:pt x="2676" y="19701"/>
                  <a:pt x="2581" y="19728"/>
                </a:cubicBezTo>
                <a:lnTo>
                  <a:pt x="157" y="20490"/>
                </a:lnTo>
                <a:cubicBezTo>
                  <a:pt x="61" y="20521"/>
                  <a:pt x="1" y="20584"/>
                  <a:pt x="0" y="20652"/>
                </a:cubicBezTo>
                <a:cubicBezTo>
                  <a:pt x="-1" y="20720"/>
                  <a:pt x="60" y="20782"/>
                  <a:pt x="157" y="20814"/>
                </a:cubicBezTo>
                <a:lnTo>
                  <a:pt x="2585" y="21578"/>
                </a:lnTo>
                <a:cubicBezTo>
                  <a:pt x="2684" y="21600"/>
                  <a:pt x="2794" y="21591"/>
                  <a:pt x="2878" y="21551"/>
                </a:cubicBezTo>
                <a:cubicBezTo>
                  <a:pt x="2957" y="21514"/>
                  <a:pt x="3003" y="21454"/>
                  <a:pt x="3002" y="21392"/>
                </a:cubicBezTo>
                <a:lnTo>
                  <a:pt x="3002" y="21007"/>
                </a:lnTo>
                <a:cubicBezTo>
                  <a:pt x="4305" y="20981"/>
                  <a:pt x="5512" y="20945"/>
                  <a:pt x="6551" y="20875"/>
                </a:cubicBezTo>
                <a:cubicBezTo>
                  <a:pt x="7902" y="20783"/>
                  <a:pt x="9042" y="20644"/>
                  <a:pt x="9996" y="20431"/>
                </a:cubicBezTo>
                <a:cubicBezTo>
                  <a:pt x="11657" y="20044"/>
                  <a:pt x="13186" y="19489"/>
                  <a:pt x="14542" y="18802"/>
                </a:cubicBezTo>
                <a:cubicBezTo>
                  <a:pt x="15897" y="18115"/>
                  <a:pt x="17078" y="17294"/>
                  <a:pt x="18041" y="16368"/>
                </a:cubicBezTo>
                <a:cubicBezTo>
                  <a:pt x="18277" y="16163"/>
                  <a:pt x="18182" y="15871"/>
                  <a:pt x="17838" y="15742"/>
                </a:cubicBezTo>
                <a:cubicBezTo>
                  <a:pt x="17761" y="15713"/>
                  <a:pt x="17681" y="15696"/>
                  <a:pt x="17598" y="1568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9" name="Google Shape;517;p27"/>
          <p:cNvSpPr/>
          <p:nvPr/>
        </p:nvSpPr>
        <p:spPr>
          <a:xfrm rot="10800000">
            <a:off x="5317280" y="4680440"/>
            <a:ext cx="742301" cy="196068"/>
          </a:xfrm>
          <a:custGeom>
            <a:avLst/>
            <a:gdLst/>
            <a:ahLst/>
            <a:cxnLst/>
            <a:rect l="l" t="t" r="r" b="b"/>
            <a:pathLst>
              <a:path w="21482" h="21452" extrusionOk="0">
                <a:moveTo>
                  <a:pt x="16178" y="23"/>
                </a:moveTo>
                <a:cubicBezTo>
                  <a:pt x="16079" y="76"/>
                  <a:pt x="15985" y="221"/>
                  <a:pt x="15906" y="447"/>
                </a:cubicBezTo>
                <a:cubicBezTo>
                  <a:pt x="15754" y="876"/>
                  <a:pt x="15665" y="1549"/>
                  <a:pt x="15665" y="2264"/>
                </a:cubicBezTo>
                <a:lnTo>
                  <a:pt x="15665" y="5869"/>
                </a:lnTo>
                <a:lnTo>
                  <a:pt x="1194" y="5869"/>
                </a:lnTo>
                <a:cubicBezTo>
                  <a:pt x="427" y="6123"/>
                  <a:pt x="-117" y="8820"/>
                  <a:pt x="22" y="11686"/>
                </a:cubicBezTo>
                <a:cubicBezTo>
                  <a:pt x="127" y="13851"/>
                  <a:pt x="613" y="15457"/>
                  <a:pt x="1194" y="15563"/>
                </a:cubicBezTo>
                <a:lnTo>
                  <a:pt x="15665" y="15563"/>
                </a:lnTo>
                <a:lnTo>
                  <a:pt x="15665" y="19319"/>
                </a:lnTo>
                <a:cubicBezTo>
                  <a:pt x="15668" y="20023"/>
                  <a:pt x="15760" y="20681"/>
                  <a:pt x="15914" y="21076"/>
                </a:cubicBezTo>
                <a:cubicBezTo>
                  <a:pt x="16080" y="21504"/>
                  <a:pt x="16298" y="21569"/>
                  <a:pt x="16482" y="21258"/>
                </a:cubicBezTo>
                <a:lnTo>
                  <a:pt x="21178" y="12564"/>
                </a:lnTo>
                <a:cubicBezTo>
                  <a:pt x="21364" y="12218"/>
                  <a:pt x="21482" y="11488"/>
                  <a:pt x="21482" y="10716"/>
                </a:cubicBezTo>
                <a:cubicBezTo>
                  <a:pt x="21483" y="9931"/>
                  <a:pt x="21366" y="9228"/>
                  <a:pt x="21178" y="8868"/>
                </a:cubicBezTo>
                <a:lnTo>
                  <a:pt x="16474" y="144"/>
                </a:lnTo>
                <a:cubicBezTo>
                  <a:pt x="16380" y="11"/>
                  <a:pt x="16278" y="-31"/>
                  <a:pt x="16178" y="2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0" name="Google Shape;509;p27"/>
          <p:cNvSpPr/>
          <p:nvPr/>
        </p:nvSpPr>
        <p:spPr>
          <a:xfrm>
            <a:off x="6212862" y="4219838"/>
            <a:ext cx="3024202" cy="1134990"/>
          </a:xfrm>
          <a:prstGeom prst="roundRect">
            <a:avLst>
              <a:gd name="adj" fmla="val 8096"/>
            </a:avLst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400" b="1" dirty="0" smtClean="0">
                <a:solidFill>
                  <a:prstClr val="white"/>
                </a:solidFill>
              </a:rPr>
              <a:t>等候送餐</a:t>
            </a: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2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65354" y="616117"/>
            <a:ext cx="8952484" cy="89101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+mn-ea"/>
              </a:rPr>
              <a:t>如何</a:t>
            </a:r>
            <a:r>
              <a:rPr lang="zh-TW" altLang="en-US" sz="3200" b="1" dirty="0">
                <a:solidFill>
                  <a:schemeClr val="tx1"/>
                </a:solidFill>
                <a:latin typeface="+mn-ea"/>
              </a:rPr>
              <a:t>致電訂購外賣</a:t>
            </a:r>
            <a:r>
              <a:rPr lang="zh-TW" altLang="en-US" sz="3200" b="1" dirty="0" smtClean="0">
                <a:solidFill>
                  <a:schemeClr val="tx1"/>
                </a:solidFill>
                <a:latin typeface="+mn-ea"/>
              </a:rPr>
              <a:t>？</a:t>
            </a:r>
            <a:endParaRPr lang="en-ID" sz="3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3" name="Freeform 19"/>
          <p:cNvSpPr/>
          <p:nvPr/>
        </p:nvSpPr>
        <p:spPr>
          <a:xfrm>
            <a:off x="452760" y="5482480"/>
            <a:ext cx="2304000" cy="936000"/>
          </a:xfrm>
          <a:prstGeom prst="cloudCallout">
            <a:avLst/>
          </a:prstGeom>
          <a:solidFill>
            <a:schemeClr val="accent1">
              <a:lumMod val="75000"/>
            </a:schemeClr>
          </a:solidFill>
          <a:ln w="76200">
            <a:solidFill>
              <a:srgbClr val="FFC00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/>
              <a:t>思考並加入更多內容</a:t>
            </a:r>
          </a:p>
        </p:txBody>
      </p:sp>
      <p:sp>
        <p:nvSpPr>
          <p:cNvPr id="2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286183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5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952000" cy="792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建構程序說明組織圖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" name="圓角矩形 1"/>
          <p:cNvSpPr/>
          <p:nvPr/>
        </p:nvSpPr>
        <p:spPr>
          <a:xfrm>
            <a:off x="2105526" y="4114800"/>
            <a:ext cx="3211753" cy="1367680"/>
          </a:xfrm>
          <a:prstGeom prst="round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42458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29</a:t>
            </a:fld>
            <a:endParaRPr lang="en-US" dirty="0"/>
          </a:p>
        </p:txBody>
      </p:sp>
      <p:sp>
        <p:nvSpPr>
          <p:cNvPr id="19" name="Google Shape;488;p27"/>
          <p:cNvSpPr/>
          <p:nvPr/>
        </p:nvSpPr>
        <p:spPr>
          <a:xfrm>
            <a:off x="6285722" y="2050249"/>
            <a:ext cx="2794319" cy="894645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400" b="1" dirty="0">
                <a:solidFill>
                  <a:prstClr val="white"/>
                </a:solidFill>
              </a:rPr>
              <a:t>點</a:t>
            </a:r>
            <a:r>
              <a:rPr lang="zh-TW" altLang="en-US" sz="2400" b="1" dirty="0" smtClean="0">
                <a:solidFill>
                  <a:prstClr val="white"/>
                </a:solidFill>
              </a:rPr>
              <a:t>餐</a:t>
            </a: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21" name="Google Shape;491;p27"/>
          <p:cNvSpPr/>
          <p:nvPr/>
        </p:nvSpPr>
        <p:spPr>
          <a:xfrm>
            <a:off x="2585433" y="2050249"/>
            <a:ext cx="2794320" cy="894645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400" b="1" dirty="0">
                <a:solidFill>
                  <a:prstClr val="white"/>
                </a:solidFill>
              </a:rPr>
              <a:t>致電</a:t>
            </a:r>
            <a:r>
              <a:rPr lang="zh-TW" altLang="en-US" sz="2400" b="1" dirty="0" smtClean="0">
                <a:solidFill>
                  <a:prstClr val="white"/>
                </a:solidFill>
              </a:rPr>
              <a:t>餐廳</a:t>
            </a:r>
            <a:endParaRPr lang="zh-TW" altLang="en-US" sz="2400" dirty="0">
              <a:solidFill>
                <a:prstClr val="black"/>
              </a:solidFill>
            </a:endParaRPr>
          </a:p>
        </p:txBody>
      </p:sp>
      <p:sp>
        <p:nvSpPr>
          <p:cNvPr id="23" name="Google Shape;506;p27"/>
          <p:cNvSpPr/>
          <p:nvPr/>
        </p:nvSpPr>
        <p:spPr>
          <a:xfrm>
            <a:off x="2578818" y="3718911"/>
            <a:ext cx="2794320" cy="894647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400" b="1" dirty="0">
                <a:solidFill>
                  <a:prstClr val="white"/>
                </a:solidFill>
              </a:rPr>
              <a:t>等候送</a:t>
            </a:r>
            <a:r>
              <a:rPr lang="zh-TW" altLang="en-US" sz="2400" b="1" dirty="0" smtClean="0">
                <a:solidFill>
                  <a:prstClr val="white"/>
                </a:solidFill>
              </a:rPr>
              <a:t>餐</a:t>
            </a: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31" name="Google Shape;509;p27"/>
          <p:cNvSpPr/>
          <p:nvPr/>
        </p:nvSpPr>
        <p:spPr>
          <a:xfrm>
            <a:off x="2585433" y="5374182"/>
            <a:ext cx="2794320" cy="896400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5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400" b="1" dirty="0">
                <a:solidFill>
                  <a:prstClr val="white"/>
                </a:solidFill>
              </a:rPr>
              <a:t>付款</a:t>
            </a:r>
            <a:r>
              <a:rPr lang="zh-TW" altLang="en-US" sz="2400" b="1" dirty="0" smtClean="0">
                <a:solidFill>
                  <a:prstClr val="white"/>
                </a:solidFill>
              </a:rPr>
              <a:t>給外</a:t>
            </a:r>
            <a:r>
              <a:rPr lang="zh-TW" altLang="en-US" sz="2400" b="1" dirty="0">
                <a:solidFill>
                  <a:prstClr val="white"/>
                </a:solidFill>
              </a:rPr>
              <a:t>賣</a:t>
            </a:r>
            <a:r>
              <a:rPr lang="zh-TW" altLang="en-US" sz="2400" b="1" dirty="0" smtClean="0">
                <a:solidFill>
                  <a:prstClr val="white"/>
                </a:solidFill>
              </a:rPr>
              <a:t>員</a:t>
            </a: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35" name="Google Shape;512;p27"/>
          <p:cNvSpPr/>
          <p:nvPr/>
        </p:nvSpPr>
        <p:spPr>
          <a:xfrm>
            <a:off x="5502886" y="2420290"/>
            <a:ext cx="685876" cy="154549"/>
          </a:xfrm>
          <a:custGeom>
            <a:avLst/>
            <a:gdLst/>
            <a:ahLst/>
            <a:cxnLst/>
            <a:rect l="l" t="t" r="r" b="b"/>
            <a:pathLst>
              <a:path w="21482" h="21452" extrusionOk="0">
                <a:moveTo>
                  <a:pt x="16178" y="23"/>
                </a:moveTo>
                <a:cubicBezTo>
                  <a:pt x="16079" y="76"/>
                  <a:pt x="15985" y="221"/>
                  <a:pt x="15906" y="447"/>
                </a:cubicBezTo>
                <a:cubicBezTo>
                  <a:pt x="15754" y="876"/>
                  <a:pt x="15665" y="1549"/>
                  <a:pt x="15665" y="2264"/>
                </a:cubicBezTo>
                <a:lnTo>
                  <a:pt x="15665" y="5869"/>
                </a:lnTo>
                <a:lnTo>
                  <a:pt x="1194" y="5869"/>
                </a:lnTo>
                <a:cubicBezTo>
                  <a:pt x="427" y="6123"/>
                  <a:pt x="-117" y="8820"/>
                  <a:pt x="22" y="11686"/>
                </a:cubicBezTo>
                <a:cubicBezTo>
                  <a:pt x="127" y="13851"/>
                  <a:pt x="613" y="15457"/>
                  <a:pt x="1194" y="15563"/>
                </a:cubicBezTo>
                <a:lnTo>
                  <a:pt x="15665" y="15563"/>
                </a:lnTo>
                <a:lnTo>
                  <a:pt x="15665" y="19319"/>
                </a:lnTo>
                <a:cubicBezTo>
                  <a:pt x="15668" y="20023"/>
                  <a:pt x="15760" y="20681"/>
                  <a:pt x="15914" y="21076"/>
                </a:cubicBezTo>
                <a:cubicBezTo>
                  <a:pt x="16080" y="21504"/>
                  <a:pt x="16298" y="21569"/>
                  <a:pt x="16482" y="21258"/>
                </a:cubicBezTo>
                <a:lnTo>
                  <a:pt x="21178" y="12564"/>
                </a:lnTo>
                <a:cubicBezTo>
                  <a:pt x="21364" y="12218"/>
                  <a:pt x="21482" y="11488"/>
                  <a:pt x="21482" y="10716"/>
                </a:cubicBezTo>
                <a:cubicBezTo>
                  <a:pt x="21483" y="9931"/>
                  <a:pt x="21366" y="9228"/>
                  <a:pt x="21178" y="8868"/>
                </a:cubicBezTo>
                <a:lnTo>
                  <a:pt x="16474" y="144"/>
                </a:lnTo>
                <a:cubicBezTo>
                  <a:pt x="16380" y="11"/>
                  <a:pt x="16278" y="-31"/>
                  <a:pt x="16178" y="2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8" name="Google Shape;513;p27"/>
          <p:cNvSpPr/>
          <p:nvPr/>
        </p:nvSpPr>
        <p:spPr>
          <a:xfrm>
            <a:off x="9318534" y="2462802"/>
            <a:ext cx="1334951" cy="1775505"/>
          </a:xfrm>
          <a:custGeom>
            <a:avLst/>
            <a:gdLst/>
            <a:ahLst/>
            <a:cxnLst/>
            <a:rect l="l" t="t" r="r" b="b"/>
            <a:pathLst>
              <a:path w="21582" h="21590" extrusionOk="0">
                <a:moveTo>
                  <a:pt x="1836" y="0"/>
                </a:moveTo>
                <a:cubicBezTo>
                  <a:pt x="1428" y="10"/>
                  <a:pt x="1130" y="252"/>
                  <a:pt x="1203" y="510"/>
                </a:cubicBezTo>
                <a:cubicBezTo>
                  <a:pt x="1259" y="706"/>
                  <a:pt x="1525" y="847"/>
                  <a:pt x="1836" y="847"/>
                </a:cubicBezTo>
                <a:cubicBezTo>
                  <a:pt x="3551" y="867"/>
                  <a:pt x="5029" y="908"/>
                  <a:pt x="6303" y="993"/>
                </a:cubicBezTo>
                <a:cubicBezTo>
                  <a:pt x="7577" y="1077"/>
                  <a:pt x="8645" y="1205"/>
                  <a:pt x="9541" y="1404"/>
                </a:cubicBezTo>
                <a:cubicBezTo>
                  <a:pt x="13740" y="2384"/>
                  <a:pt x="17050" y="4506"/>
                  <a:pt x="18578" y="7200"/>
                </a:cubicBezTo>
                <a:cubicBezTo>
                  <a:pt x="19050" y="8032"/>
                  <a:pt x="19321" y="8901"/>
                  <a:pt x="19422" y="9782"/>
                </a:cubicBezTo>
                <a:lnTo>
                  <a:pt x="18942" y="9782"/>
                </a:lnTo>
                <a:cubicBezTo>
                  <a:pt x="18847" y="9782"/>
                  <a:pt x="18760" y="9813"/>
                  <a:pt x="18707" y="9864"/>
                </a:cubicBezTo>
                <a:cubicBezTo>
                  <a:pt x="18649" y="9919"/>
                  <a:pt x="18639" y="9991"/>
                  <a:pt x="18682" y="10052"/>
                </a:cubicBezTo>
                <a:lnTo>
                  <a:pt x="19869" y="11605"/>
                </a:lnTo>
                <a:cubicBezTo>
                  <a:pt x="19917" y="11666"/>
                  <a:pt x="20016" y="11705"/>
                  <a:pt x="20121" y="11706"/>
                </a:cubicBezTo>
                <a:cubicBezTo>
                  <a:pt x="20228" y="11706"/>
                  <a:pt x="20324" y="11667"/>
                  <a:pt x="20373" y="11605"/>
                </a:cubicBezTo>
                <a:lnTo>
                  <a:pt x="21564" y="10047"/>
                </a:lnTo>
                <a:cubicBezTo>
                  <a:pt x="21599" y="9984"/>
                  <a:pt x="21581" y="9915"/>
                  <a:pt x="21519" y="9861"/>
                </a:cubicBezTo>
                <a:cubicBezTo>
                  <a:pt x="21461" y="9811"/>
                  <a:pt x="21371" y="9779"/>
                  <a:pt x="21275" y="9779"/>
                </a:cubicBezTo>
                <a:lnTo>
                  <a:pt x="20750" y="9779"/>
                </a:lnTo>
                <a:cubicBezTo>
                  <a:pt x="20646" y="8800"/>
                  <a:pt x="20352" y="7832"/>
                  <a:pt x="19827" y="6908"/>
                </a:cubicBezTo>
                <a:cubicBezTo>
                  <a:pt x="18165" y="3977"/>
                  <a:pt x="14564" y="1669"/>
                  <a:pt x="9996" y="602"/>
                </a:cubicBezTo>
                <a:cubicBezTo>
                  <a:pt x="9042" y="390"/>
                  <a:pt x="7902" y="251"/>
                  <a:pt x="6551" y="159"/>
                </a:cubicBezTo>
                <a:cubicBezTo>
                  <a:pt x="5201" y="68"/>
                  <a:pt x="3640" y="24"/>
                  <a:pt x="1836" y="0"/>
                </a:cubicBezTo>
                <a:close/>
                <a:moveTo>
                  <a:pt x="19306" y="13311"/>
                </a:moveTo>
                <a:cubicBezTo>
                  <a:pt x="19131" y="13311"/>
                  <a:pt x="18956" y="13356"/>
                  <a:pt x="18822" y="13441"/>
                </a:cubicBezTo>
                <a:cubicBezTo>
                  <a:pt x="18555" y="13613"/>
                  <a:pt x="18555" y="13891"/>
                  <a:pt x="18822" y="14062"/>
                </a:cubicBezTo>
                <a:cubicBezTo>
                  <a:pt x="19090" y="14234"/>
                  <a:pt x="19523" y="14234"/>
                  <a:pt x="19790" y="14062"/>
                </a:cubicBezTo>
                <a:cubicBezTo>
                  <a:pt x="20058" y="13891"/>
                  <a:pt x="20058" y="13613"/>
                  <a:pt x="19790" y="13441"/>
                </a:cubicBezTo>
                <a:cubicBezTo>
                  <a:pt x="19656" y="13356"/>
                  <a:pt x="19482" y="13311"/>
                  <a:pt x="19306" y="13311"/>
                </a:cubicBezTo>
                <a:close/>
                <a:moveTo>
                  <a:pt x="17598" y="15689"/>
                </a:moveTo>
                <a:cubicBezTo>
                  <a:pt x="17348" y="15667"/>
                  <a:pt x="17089" y="15739"/>
                  <a:pt x="16949" y="15885"/>
                </a:cubicBezTo>
                <a:cubicBezTo>
                  <a:pt x="16064" y="16739"/>
                  <a:pt x="14975" y="17497"/>
                  <a:pt x="13727" y="18131"/>
                </a:cubicBezTo>
                <a:cubicBezTo>
                  <a:pt x="12479" y="18764"/>
                  <a:pt x="11071" y="19273"/>
                  <a:pt x="9541" y="19630"/>
                </a:cubicBezTo>
                <a:cubicBezTo>
                  <a:pt x="8645" y="19829"/>
                  <a:pt x="7577" y="19957"/>
                  <a:pt x="6303" y="20041"/>
                </a:cubicBezTo>
                <a:cubicBezTo>
                  <a:pt x="5339" y="20105"/>
                  <a:pt x="4215" y="20140"/>
                  <a:pt x="3002" y="20163"/>
                </a:cubicBezTo>
                <a:lnTo>
                  <a:pt x="3002" y="19898"/>
                </a:lnTo>
                <a:cubicBezTo>
                  <a:pt x="3002" y="19837"/>
                  <a:pt x="2950" y="19779"/>
                  <a:pt x="2870" y="19744"/>
                </a:cubicBezTo>
                <a:cubicBezTo>
                  <a:pt x="2784" y="19707"/>
                  <a:pt x="2676" y="19701"/>
                  <a:pt x="2581" y="19728"/>
                </a:cubicBezTo>
                <a:lnTo>
                  <a:pt x="157" y="20490"/>
                </a:lnTo>
                <a:cubicBezTo>
                  <a:pt x="61" y="20521"/>
                  <a:pt x="1" y="20584"/>
                  <a:pt x="0" y="20652"/>
                </a:cubicBezTo>
                <a:cubicBezTo>
                  <a:pt x="-1" y="20720"/>
                  <a:pt x="60" y="20782"/>
                  <a:pt x="157" y="20814"/>
                </a:cubicBezTo>
                <a:lnTo>
                  <a:pt x="2585" y="21578"/>
                </a:lnTo>
                <a:cubicBezTo>
                  <a:pt x="2684" y="21600"/>
                  <a:pt x="2794" y="21591"/>
                  <a:pt x="2878" y="21551"/>
                </a:cubicBezTo>
                <a:cubicBezTo>
                  <a:pt x="2957" y="21514"/>
                  <a:pt x="3003" y="21454"/>
                  <a:pt x="3002" y="21392"/>
                </a:cubicBezTo>
                <a:lnTo>
                  <a:pt x="3002" y="21007"/>
                </a:lnTo>
                <a:cubicBezTo>
                  <a:pt x="4305" y="20981"/>
                  <a:pt x="5512" y="20945"/>
                  <a:pt x="6551" y="20875"/>
                </a:cubicBezTo>
                <a:cubicBezTo>
                  <a:pt x="7902" y="20783"/>
                  <a:pt x="9042" y="20644"/>
                  <a:pt x="9996" y="20431"/>
                </a:cubicBezTo>
                <a:cubicBezTo>
                  <a:pt x="11657" y="20044"/>
                  <a:pt x="13186" y="19489"/>
                  <a:pt x="14542" y="18802"/>
                </a:cubicBezTo>
                <a:cubicBezTo>
                  <a:pt x="15897" y="18115"/>
                  <a:pt x="17078" y="17294"/>
                  <a:pt x="18041" y="16368"/>
                </a:cubicBezTo>
                <a:cubicBezTo>
                  <a:pt x="18277" y="16163"/>
                  <a:pt x="18182" y="15871"/>
                  <a:pt x="17838" y="15742"/>
                </a:cubicBezTo>
                <a:cubicBezTo>
                  <a:pt x="17761" y="15713"/>
                  <a:pt x="17681" y="15696"/>
                  <a:pt x="17598" y="1568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3" name="Google Shape;514;p27"/>
          <p:cNvSpPr/>
          <p:nvPr/>
        </p:nvSpPr>
        <p:spPr>
          <a:xfrm flipH="1">
            <a:off x="1143192" y="4130605"/>
            <a:ext cx="1334951" cy="1775505"/>
          </a:xfrm>
          <a:custGeom>
            <a:avLst/>
            <a:gdLst/>
            <a:ahLst/>
            <a:cxnLst/>
            <a:rect l="l" t="t" r="r" b="b"/>
            <a:pathLst>
              <a:path w="21582" h="21590" extrusionOk="0">
                <a:moveTo>
                  <a:pt x="1836" y="0"/>
                </a:moveTo>
                <a:cubicBezTo>
                  <a:pt x="1428" y="10"/>
                  <a:pt x="1130" y="252"/>
                  <a:pt x="1203" y="510"/>
                </a:cubicBezTo>
                <a:cubicBezTo>
                  <a:pt x="1259" y="706"/>
                  <a:pt x="1525" y="847"/>
                  <a:pt x="1836" y="847"/>
                </a:cubicBezTo>
                <a:cubicBezTo>
                  <a:pt x="3551" y="867"/>
                  <a:pt x="5029" y="908"/>
                  <a:pt x="6303" y="993"/>
                </a:cubicBezTo>
                <a:cubicBezTo>
                  <a:pt x="7577" y="1077"/>
                  <a:pt x="8645" y="1205"/>
                  <a:pt x="9541" y="1404"/>
                </a:cubicBezTo>
                <a:cubicBezTo>
                  <a:pt x="13740" y="2384"/>
                  <a:pt x="17050" y="4506"/>
                  <a:pt x="18578" y="7200"/>
                </a:cubicBezTo>
                <a:cubicBezTo>
                  <a:pt x="19050" y="8032"/>
                  <a:pt x="19321" y="8901"/>
                  <a:pt x="19422" y="9782"/>
                </a:cubicBezTo>
                <a:lnTo>
                  <a:pt x="18942" y="9782"/>
                </a:lnTo>
                <a:cubicBezTo>
                  <a:pt x="18847" y="9782"/>
                  <a:pt x="18760" y="9813"/>
                  <a:pt x="18707" y="9864"/>
                </a:cubicBezTo>
                <a:cubicBezTo>
                  <a:pt x="18649" y="9919"/>
                  <a:pt x="18639" y="9991"/>
                  <a:pt x="18682" y="10052"/>
                </a:cubicBezTo>
                <a:lnTo>
                  <a:pt x="19869" y="11605"/>
                </a:lnTo>
                <a:cubicBezTo>
                  <a:pt x="19917" y="11666"/>
                  <a:pt x="20016" y="11705"/>
                  <a:pt x="20121" y="11706"/>
                </a:cubicBezTo>
                <a:cubicBezTo>
                  <a:pt x="20228" y="11706"/>
                  <a:pt x="20324" y="11667"/>
                  <a:pt x="20373" y="11605"/>
                </a:cubicBezTo>
                <a:lnTo>
                  <a:pt x="21564" y="10047"/>
                </a:lnTo>
                <a:cubicBezTo>
                  <a:pt x="21599" y="9984"/>
                  <a:pt x="21581" y="9915"/>
                  <a:pt x="21519" y="9861"/>
                </a:cubicBezTo>
                <a:cubicBezTo>
                  <a:pt x="21461" y="9811"/>
                  <a:pt x="21371" y="9779"/>
                  <a:pt x="21275" y="9779"/>
                </a:cubicBezTo>
                <a:lnTo>
                  <a:pt x="20750" y="9779"/>
                </a:lnTo>
                <a:cubicBezTo>
                  <a:pt x="20646" y="8800"/>
                  <a:pt x="20352" y="7832"/>
                  <a:pt x="19827" y="6908"/>
                </a:cubicBezTo>
                <a:cubicBezTo>
                  <a:pt x="18165" y="3977"/>
                  <a:pt x="14564" y="1669"/>
                  <a:pt x="9996" y="602"/>
                </a:cubicBezTo>
                <a:cubicBezTo>
                  <a:pt x="9042" y="390"/>
                  <a:pt x="7902" y="251"/>
                  <a:pt x="6551" y="159"/>
                </a:cubicBezTo>
                <a:cubicBezTo>
                  <a:pt x="5201" y="68"/>
                  <a:pt x="3640" y="24"/>
                  <a:pt x="1836" y="0"/>
                </a:cubicBezTo>
                <a:close/>
                <a:moveTo>
                  <a:pt x="19306" y="13311"/>
                </a:moveTo>
                <a:cubicBezTo>
                  <a:pt x="19131" y="13311"/>
                  <a:pt x="18956" y="13356"/>
                  <a:pt x="18822" y="13441"/>
                </a:cubicBezTo>
                <a:cubicBezTo>
                  <a:pt x="18555" y="13613"/>
                  <a:pt x="18555" y="13891"/>
                  <a:pt x="18822" y="14062"/>
                </a:cubicBezTo>
                <a:cubicBezTo>
                  <a:pt x="19090" y="14234"/>
                  <a:pt x="19523" y="14234"/>
                  <a:pt x="19790" y="14062"/>
                </a:cubicBezTo>
                <a:cubicBezTo>
                  <a:pt x="20058" y="13891"/>
                  <a:pt x="20058" y="13613"/>
                  <a:pt x="19790" y="13441"/>
                </a:cubicBezTo>
                <a:cubicBezTo>
                  <a:pt x="19656" y="13356"/>
                  <a:pt x="19482" y="13311"/>
                  <a:pt x="19306" y="13311"/>
                </a:cubicBezTo>
                <a:close/>
                <a:moveTo>
                  <a:pt x="17598" y="15689"/>
                </a:moveTo>
                <a:cubicBezTo>
                  <a:pt x="17348" y="15667"/>
                  <a:pt x="17089" y="15739"/>
                  <a:pt x="16949" y="15885"/>
                </a:cubicBezTo>
                <a:cubicBezTo>
                  <a:pt x="16064" y="16739"/>
                  <a:pt x="14975" y="17497"/>
                  <a:pt x="13727" y="18131"/>
                </a:cubicBezTo>
                <a:cubicBezTo>
                  <a:pt x="12479" y="18764"/>
                  <a:pt x="11071" y="19273"/>
                  <a:pt x="9541" y="19630"/>
                </a:cubicBezTo>
                <a:cubicBezTo>
                  <a:pt x="8645" y="19829"/>
                  <a:pt x="7577" y="19957"/>
                  <a:pt x="6303" y="20041"/>
                </a:cubicBezTo>
                <a:cubicBezTo>
                  <a:pt x="5339" y="20105"/>
                  <a:pt x="4215" y="20140"/>
                  <a:pt x="3002" y="20163"/>
                </a:cubicBezTo>
                <a:lnTo>
                  <a:pt x="3002" y="19898"/>
                </a:lnTo>
                <a:cubicBezTo>
                  <a:pt x="3002" y="19837"/>
                  <a:pt x="2950" y="19779"/>
                  <a:pt x="2870" y="19744"/>
                </a:cubicBezTo>
                <a:cubicBezTo>
                  <a:pt x="2784" y="19707"/>
                  <a:pt x="2676" y="19701"/>
                  <a:pt x="2581" y="19728"/>
                </a:cubicBezTo>
                <a:lnTo>
                  <a:pt x="157" y="20490"/>
                </a:lnTo>
                <a:cubicBezTo>
                  <a:pt x="61" y="20521"/>
                  <a:pt x="1" y="20584"/>
                  <a:pt x="0" y="20652"/>
                </a:cubicBezTo>
                <a:cubicBezTo>
                  <a:pt x="-1" y="20720"/>
                  <a:pt x="60" y="20782"/>
                  <a:pt x="157" y="20814"/>
                </a:cubicBezTo>
                <a:lnTo>
                  <a:pt x="2585" y="21578"/>
                </a:lnTo>
                <a:cubicBezTo>
                  <a:pt x="2684" y="21600"/>
                  <a:pt x="2794" y="21591"/>
                  <a:pt x="2878" y="21551"/>
                </a:cubicBezTo>
                <a:cubicBezTo>
                  <a:pt x="2957" y="21514"/>
                  <a:pt x="3003" y="21454"/>
                  <a:pt x="3002" y="21392"/>
                </a:cubicBezTo>
                <a:lnTo>
                  <a:pt x="3002" y="21007"/>
                </a:lnTo>
                <a:cubicBezTo>
                  <a:pt x="4305" y="20981"/>
                  <a:pt x="5512" y="20945"/>
                  <a:pt x="6551" y="20875"/>
                </a:cubicBezTo>
                <a:cubicBezTo>
                  <a:pt x="7902" y="20783"/>
                  <a:pt x="9042" y="20644"/>
                  <a:pt x="9996" y="20431"/>
                </a:cubicBezTo>
                <a:cubicBezTo>
                  <a:pt x="11657" y="20044"/>
                  <a:pt x="13186" y="19489"/>
                  <a:pt x="14542" y="18802"/>
                </a:cubicBezTo>
                <a:cubicBezTo>
                  <a:pt x="15897" y="18115"/>
                  <a:pt x="17078" y="17294"/>
                  <a:pt x="18041" y="16368"/>
                </a:cubicBezTo>
                <a:cubicBezTo>
                  <a:pt x="18277" y="16163"/>
                  <a:pt x="18182" y="15871"/>
                  <a:pt x="17838" y="15742"/>
                </a:cubicBezTo>
                <a:cubicBezTo>
                  <a:pt x="17761" y="15713"/>
                  <a:pt x="17681" y="15696"/>
                  <a:pt x="17598" y="1568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4" name="Google Shape;517;p27"/>
          <p:cNvSpPr/>
          <p:nvPr/>
        </p:nvSpPr>
        <p:spPr>
          <a:xfrm rot="10800000">
            <a:off x="5458217" y="4081976"/>
            <a:ext cx="685876" cy="154549"/>
          </a:xfrm>
          <a:custGeom>
            <a:avLst/>
            <a:gdLst/>
            <a:ahLst/>
            <a:cxnLst/>
            <a:rect l="l" t="t" r="r" b="b"/>
            <a:pathLst>
              <a:path w="21482" h="21452" extrusionOk="0">
                <a:moveTo>
                  <a:pt x="16178" y="23"/>
                </a:moveTo>
                <a:cubicBezTo>
                  <a:pt x="16079" y="76"/>
                  <a:pt x="15985" y="221"/>
                  <a:pt x="15906" y="447"/>
                </a:cubicBezTo>
                <a:cubicBezTo>
                  <a:pt x="15754" y="876"/>
                  <a:pt x="15665" y="1549"/>
                  <a:pt x="15665" y="2264"/>
                </a:cubicBezTo>
                <a:lnTo>
                  <a:pt x="15665" y="5869"/>
                </a:lnTo>
                <a:lnTo>
                  <a:pt x="1194" y="5869"/>
                </a:lnTo>
                <a:cubicBezTo>
                  <a:pt x="427" y="6123"/>
                  <a:pt x="-117" y="8820"/>
                  <a:pt x="22" y="11686"/>
                </a:cubicBezTo>
                <a:cubicBezTo>
                  <a:pt x="127" y="13851"/>
                  <a:pt x="613" y="15457"/>
                  <a:pt x="1194" y="15563"/>
                </a:cubicBezTo>
                <a:lnTo>
                  <a:pt x="15665" y="15563"/>
                </a:lnTo>
                <a:lnTo>
                  <a:pt x="15665" y="19319"/>
                </a:lnTo>
                <a:cubicBezTo>
                  <a:pt x="15668" y="20023"/>
                  <a:pt x="15760" y="20681"/>
                  <a:pt x="15914" y="21076"/>
                </a:cubicBezTo>
                <a:cubicBezTo>
                  <a:pt x="16080" y="21504"/>
                  <a:pt x="16298" y="21569"/>
                  <a:pt x="16482" y="21258"/>
                </a:cubicBezTo>
                <a:lnTo>
                  <a:pt x="21178" y="12564"/>
                </a:lnTo>
                <a:cubicBezTo>
                  <a:pt x="21364" y="12218"/>
                  <a:pt x="21482" y="11488"/>
                  <a:pt x="21482" y="10716"/>
                </a:cubicBezTo>
                <a:cubicBezTo>
                  <a:pt x="21483" y="9931"/>
                  <a:pt x="21366" y="9228"/>
                  <a:pt x="21178" y="8868"/>
                </a:cubicBezTo>
                <a:lnTo>
                  <a:pt x="16474" y="144"/>
                </a:lnTo>
                <a:cubicBezTo>
                  <a:pt x="16380" y="11"/>
                  <a:pt x="16278" y="-31"/>
                  <a:pt x="16178" y="2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5" name="Google Shape;509;p27"/>
          <p:cNvSpPr/>
          <p:nvPr/>
        </p:nvSpPr>
        <p:spPr>
          <a:xfrm>
            <a:off x="6285722" y="3717158"/>
            <a:ext cx="2794320" cy="896400"/>
          </a:xfrm>
          <a:prstGeom prst="roundRect">
            <a:avLst>
              <a:gd name="adj" fmla="val 8096"/>
            </a:avLst>
          </a:prstGeom>
          <a:solidFill>
            <a:schemeClr val="bg1"/>
          </a:solidFill>
          <a:ln w="57150">
            <a:solidFill>
              <a:srgbClr val="FF0000"/>
            </a:solidFill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400" b="1" dirty="0">
                <a:solidFill>
                  <a:sysClr val="windowText" lastClr="000000"/>
                </a:solidFill>
              </a:rPr>
              <a:t>提供送餐</a:t>
            </a:r>
            <a:r>
              <a:rPr lang="zh-TW" altLang="en-US" sz="2400" b="1" dirty="0" smtClean="0">
                <a:solidFill>
                  <a:sysClr val="windowText" lastClr="000000"/>
                </a:solidFill>
              </a:rPr>
              <a:t>地址</a:t>
            </a:r>
            <a:endParaRPr lang="en-US" altLang="zh-TW" sz="2400" b="1" dirty="0">
              <a:solidFill>
                <a:sysClr val="windowText" lastClr="000000"/>
              </a:solidFill>
            </a:endParaRPr>
          </a:p>
        </p:txBody>
      </p:sp>
      <p:sp>
        <p:nvSpPr>
          <p:cNvPr id="48" name="手繪多邊形 47"/>
          <p:cNvSpPr/>
          <p:nvPr/>
        </p:nvSpPr>
        <p:spPr>
          <a:xfrm>
            <a:off x="5568617" y="4452031"/>
            <a:ext cx="4228527" cy="1299531"/>
          </a:xfrm>
          <a:custGeom>
            <a:avLst/>
            <a:gdLst>
              <a:gd name="connsiteX0" fmla="*/ 1133042 w 2237056"/>
              <a:gd name="connsiteY0" fmla="*/ 0 h 1223220"/>
              <a:gd name="connsiteX1" fmla="*/ 2237056 w 2237056"/>
              <a:gd name="connsiteY1" fmla="*/ 466467 h 1223220"/>
              <a:gd name="connsiteX2" fmla="*/ 2237056 w 2237056"/>
              <a:gd name="connsiteY2" fmla="*/ 1223220 h 1223220"/>
              <a:gd name="connsiteX3" fmla="*/ 0 w 2237056"/>
              <a:gd name="connsiteY3" fmla="*/ 1223220 h 1223220"/>
              <a:gd name="connsiteX4" fmla="*/ 0 w 2237056"/>
              <a:gd name="connsiteY4" fmla="*/ 466467 h 1223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37056" h="1223220">
                <a:moveTo>
                  <a:pt x="1133042" y="0"/>
                </a:moveTo>
                <a:lnTo>
                  <a:pt x="2237056" y="466467"/>
                </a:lnTo>
                <a:lnTo>
                  <a:pt x="2237056" y="1223220"/>
                </a:lnTo>
                <a:lnTo>
                  <a:pt x="0" y="1223220"/>
                </a:lnTo>
                <a:lnTo>
                  <a:pt x="0" y="466467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TW" altLang="en-US" sz="2400" b="1" dirty="0">
                <a:solidFill>
                  <a:sysClr val="windowText" lastClr="000000"/>
                </a:solidFill>
                <a:latin typeface="+mn-ea"/>
              </a:rPr>
              <a:t>關鍵步驟</a:t>
            </a:r>
            <a:r>
              <a:rPr lang="zh-TW" altLang="en-US" sz="2400" b="1" dirty="0" smtClean="0">
                <a:solidFill>
                  <a:sysClr val="windowText" lastClr="000000"/>
                </a:solidFill>
                <a:latin typeface="+mn-ea"/>
              </a:rPr>
              <a:t>：</a:t>
            </a:r>
            <a:endParaRPr lang="en-US" altLang="zh-TW" sz="2400" b="1" dirty="0">
              <a:solidFill>
                <a:sysClr val="windowText" lastClr="000000"/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TW" altLang="en-US" sz="2400" b="1" dirty="0">
                <a:solidFill>
                  <a:sysClr val="windowText" lastClr="000000"/>
                </a:solidFill>
                <a:latin typeface="+mn-ea"/>
              </a:rPr>
              <a:t>需要提供地址才能讓外賣送到</a:t>
            </a:r>
            <a:endParaRPr lang="en-US" sz="2400" b="1" dirty="0">
              <a:solidFill>
                <a:sysClr val="windowText" lastClr="000000"/>
              </a:solidFill>
              <a:latin typeface="+mn-ea"/>
            </a:endParaRPr>
          </a:p>
        </p:txBody>
      </p:sp>
      <p:sp>
        <p:nvSpPr>
          <p:cNvPr id="1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65354" y="616117"/>
            <a:ext cx="8952484" cy="89101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+mn-ea"/>
              </a:rPr>
              <a:t>如何</a:t>
            </a:r>
            <a:r>
              <a:rPr lang="zh-TW" altLang="en-US" sz="3200" b="1" dirty="0">
                <a:solidFill>
                  <a:schemeClr val="tx1"/>
                </a:solidFill>
                <a:latin typeface="+mn-ea"/>
              </a:rPr>
              <a:t>致電訂購外賣</a:t>
            </a:r>
            <a:r>
              <a:rPr lang="zh-TW" altLang="en-US" sz="3200" b="1" dirty="0" smtClean="0">
                <a:solidFill>
                  <a:schemeClr val="tx1"/>
                </a:solidFill>
                <a:latin typeface="+mn-ea"/>
              </a:rPr>
              <a:t>？</a:t>
            </a:r>
            <a:endParaRPr lang="en-ID" sz="3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286183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880000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檢視關鍵步驟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645850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65354" y="616117"/>
            <a:ext cx="8952484" cy="89101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+mn-ea"/>
              </a:rPr>
              <a:t>如何</a:t>
            </a:r>
            <a:r>
              <a:rPr lang="zh-TW" altLang="en-US" sz="3200" b="1" dirty="0">
                <a:solidFill>
                  <a:schemeClr val="tx1"/>
                </a:solidFill>
                <a:latin typeface="+mn-ea"/>
              </a:rPr>
              <a:t>致電訂購外賣</a:t>
            </a:r>
            <a:r>
              <a:rPr lang="zh-TW" altLang="en-US" sz="3200" b="1" dirty="0" smtClean="0">
                <a:solidFill>
                  <a:schemeClr val="tx1"/>
                </a:solidFill>
                <a:latin typeface="+mn-ea"/>
              </a:rPr>
              <a:t>？</a:t>
            </a:r>
            <a:endParaRPr lang="en-ID" sz="3200" dirty="0">
              <a:solidFill>
                <a:schemeClr val="tx1"/>
              </a:solidFill>
              <a:latin typeface="+mn-ea"/>
            </a:endParaRPr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67989357"/>
              </p:ext>
            </p:extLst>
          </p:nvPr>
        </p:nvGraphicFramePr>
        <p:xfrm>
          <a:off x="1454727" y="1712421"/>
          <a:ext cx="8991600" cy="472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63200">
                <a:tc>
                  <a:txBody>
                    <a:bodyPr/>
                    <a:lstStyle/>
                    <a:p>
                      <a:r>
                        <a:rPr lang="zh-TW" altLang="en-US" sz="2000" b="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我會說明致電訂購外賣的程序。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400" b="1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TW" altLang="en-US" sz="20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首先，要致電餐廳。</a:t>
                      </a:r>
                      <a:endParaRPr lang="en-US" altLang="zh-TW" sz="20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altLang="zh-TW" sz="2400" b="1" i="0" u="none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之後，要點餐，客人通常會事先想清楚及寫下要點的食品。</a:t>
                      </a:r>
                      <a:endParaRPr lang="en-US" sz="20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altLang="zh-TW" sz="2400" b="1" i="0" u="none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之後，要向職員提供送餐地址，而且地址要詳細，外賣員才可以準確送遞食物。</a:t>
                      </a:r>
                      <a:endParaRPr lang="en-US" sz="20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None/>
                      </a:pPr>
                      <a:endParaRPr lang="en-US" altLang="zh-TW" sz="2400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TW" altLang="en-US" sz="20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之後，要等候外賣員送餐，可能要等大約半小時。</a:t>
                      </a:r>
                      <a:endParaRPr lang="en-US" altLang="zh-TW" sz="20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altLang="zh-TW" sz="2400" b="1" i="0" u="none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最後，要付款給外賣員，付款的方式視乎餐廳，例如茶餐廳通常只收取現金，亦有個別餐廳可以信用咭付款。</a:t>
                      </a:r>
                      <a:endParaRPr lang="en-US" altLang="zh-TW" sz="20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altLang="zh-TW" sz="2400" b="1" i="0" u="none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TW" altLang="en-US" sz="20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以上就是致電訂購外賣的五個步驟。</a:t>
                      </a:r>
                      <a:endParaRPr lang="en-US" altLang="zh-TW" sz="20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880000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說話內容例子</a:t>
            </a:r>
          </a:p>
        </p:txBody>
      </p:sp>
    </p:spTree>
    <p:extLst>
      <p:ext uri="{BB962C8B-B14F-4D97-AF65-F5344CB8AC3E}">
        <p14:creationId xmlns:p14="http://schemas.microsoft.com/office/powerpoint/2010/main" val="315460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30</a:t>
            </a:fld>
            <a:endParaRPr lang="en-US" dirty="0"/>
          </a:p>
        </p:txBody>
      </p:sp>
      <p:sp>
        <p:nvSpPr>
          <p:cNvPr id="19" name="Google Shape;488;p27"/>
          <p:cNvSpPr/>
          <p:nvPr/>
        </p:nvSpPr>
        <p:spPr>
          <a:xfrm>
            <a:off x="6285722" y="2050249"/>
            <a:ext cx="2794319" cy="894645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21" name="Google Shape;491;p27"/>
          <p:cNvSpPr/>
          <p:nvPr/>
        </p:nvSpPr>
        <p:spPr>
          <a:xfrm>
            <a:off x="2585433" y="2050249"/>
            <a:ext cx="2794320" cy="894645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400" b="1" dirty="0">
                <a:solidFill>
                  <a:prstClr val="white"/>
                </a:solidFill>
              </a:rPr>
              <a:t>致電</a:t>
            </a:r>
            <a:r>
              <a:rPr lang="zh-TW" altLang="en-US" sz="2400" b="1" dirty="0" smtClean="0">
                <a:solidFill>
                  <a:prstClr val="white"/>
                </a:solidFill>
              </a:rPr>
              <a:t>餐廳</a:t>
            </a:r>
            <a:endParaRPr lang="zh-TW" altLang="en-US" sz="2400" dirty="0">
              <a:solidFill>
                <a:prstClr val="black"/>
              </a:solidFill>
            </a:endParaRPr>
          </a:p>
        </p:txBody>
      </p:sp>
      <p:sp>
        <p:nvSpPr>
          <p:cNvPr id="23" name="Google Shape;506;p27"/>
          <p:cNvSpPr/>
          <p:nvPr/>
        </p:nvSpPr>
        <p:spPr>
          <a:xfrm>
            <a:off x="2578818" y="3718911"/>
            <a:ext cx="2794320" cy="894647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31" name="Google Shape;509;p27"/>
          <p:cNvSpPr/>
          <p:nvPr/>
        </p:nvSpPr>
        <p:spPr>
          <a:xfrm>
            <a:off x="2564851" y="5374182"/>
            <a:ext cx="4260535" cy="896400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50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35" name="Google Shape;512;p27"/>
          <p:cNvSpPr/>
          <p:nvPr/>
        </p:nvSpPr>
        <p:spPr>
          <a:xfrm>
            <a:off x="5502886" y="2420290"/>
            <a:ext cx="685876" cy="154549"/>
          </a:xfrm>
          <a:custGeom>
            <a:avLst/>
            <a:gdLst/>
            <a:ahLst/>
            <a:cxnLst/>
            <a:rect l="l" t="t" r="r" b="b"/>
            <a:pathLst>
              <a:path w="21482" h="21452" extrusionOk="0">
                <a:moveTo>
                  <a:pt x="16178" y="23"/>
                </a:moveTo>
                <a:cubicBezTo>
                  <a:pt x="16079" y="76"/>
                  <a:pt x="15985" y="221"/>
                  <a:pt x="15906" y="447"/>
                </a:cubicBezTo>
                <a:cubicBezTo>
                  <a:pt x="15754" y="876"/>
                  <a:pt x="15665" y="1549"/>
                  <a:pt x="15665" y="2264"/>
                </a:cubicBezTo>
                <a:lnTo>
                  <a:pt x="15665" y="5869"/>
                </a:lnTo>
                <a:lnTo>
                  <a:pt x="1194" y="5869"/>
                </a:lnTo>
                <a:cubicBezTo>
                  <a:pt x="427" y="6123"/>
                  <a:pt x="-117" y="8820"/>
                  <a:pt x="22" y="11686"/>
                </a:cubicBezTo>
                <a:cubicBezTo>
                  <a:pt x="127" y="13851"/>
                  <a:pt x="613" y="15457"/>
                  <a:pt x="1194" y="15563"/>
                </a:cubicBezTo>
                <a:lnTo>
                  <a:pt x="15665" y="15563"/>
                </a:lnTo>
                <a:lnTo>
                  <a:pt x="15665" y="19319"/>
                </a:lnTo>
                <a:cubicBezTo>
                  <a:pt x="15668" y="20023"/>
                  <a:pt x="15760" y="20681"/>
                  <a:pt x="15914" y="21076"/>
                </a:cubicBezTo>
                <a:cubicBezTo>
                  <a:pt x="16080" y="21504"/>
                  <a:pt x="16298" y="21569"/>
                  <a:pt x="16482" y="21258"/>
                </a:cubicBezTo>
                <a:lnTo>
                  <a:pt x="21178" y="12564"/>
                </a:lnTo>
                <a:cubicBezTo>
                  <a:pt x="21364" y="12218"/>
                  <a:pt x="21482" y="11488"/>
                  <a:pt x="21482" y="10716"/>
                </a:cubicBezTo>
                <a:cubicBezTo>
                  <a:pt x="21483" y="9931"/>
                  <a:pt x="21366" y="9228"/>
                  <a:pt x="21178" y="8868"/>
                </a:cubicBezTo>
                <a:lnTo>
                  <a:pt x="16474" y="144"/>
                </a:lnTo>
                <a:cubicBezTo>
                  <a:pt x="16380" y="11"/>
                  <a:pt x="16278" y="-31"/>
                  <a:pt x="16178" y="2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8" name="Google Shape;513;p27"/>
          <p:cNvSpPr/>
          <p:nvPr/>
        </p:nvSpPr>
        <p:spPr>
          <a:xfrm>
            <a:off x="9318534" y="2462802"/>
            <a:ext cx="1334951" cy="1775505"/>
          </a:xfrm>
          <a:custGeom>
            <a:avLst/>
            <a:gdLst/>
            <a:ahLst/>
            <a:cxnLst/>
            <a:rect l="l" t="t" r="r" b="b"/>
            <a:pathLst>
              <a:path w="21582" h="21590" extrusionOk="0">
                <a:moveTo>
                  <a:pt x="1836" y="0"/>
                </a:moveTo>
                <a:cubicBezTo>
                  <a:pt x="1428" y="10"/>
                  <a:pt x="1130" y="252"/>
                  <a:pt x="1203" y="510"/>
                </a:cubicBezTo>
                <a:cubicBezTo>
                  <a:pt x="1259" y="706"/>
                  <a:pt x="1525" y="847"/>
                  <a:pt x="1836" y="847"/>
                </a:cubicBezTo>
                <a:cubicBezTo>
                  <a:pt x="3551" y="867"/>
                  <a:pt x="5029" y="908"/>
                  <a:pt x="6303" y="993"/>
                </a:cubicBezTo>
                <a:cubicBezTo>
                  <a:pt x="7577" y="1077"/>
                  <a:pt x="8645" y="1205"/>
                  <a:pt x="9541" y="1404"/>
                </a:cubicBezTo>
                <a:cubicBezTo>
                  <a:pt x="13740" y="2384"/>
                  <a:pt x="17050" y="4506"/>
                  <a:pt x="18578" y="7200"/>
                </a:cubicBezTo>
                <a:cubicBezTo>
                  <a:pt x="19050" y="8032"/>
                  <a:pt x="19321" y="8901"/>
                  <a:pt x="19422" y="9782"/>
                </a:cubicBezTo>
                <a:lnTo>
                  <a:pt x="18942" y="9782"/>
                </a:lnTo>
                <a:cubicBezTo>
                  <a:pt x="18847" y="9782"/>
                  <a:pt x="18760" y="9813"/>
                  <a:pt x="18707" y="9864"/>
                </a:cubicBezTo>
                <a:cubicBezTo>
                  <a:pt x="18649" y="9919"/>
                  <a:pt x="18639" y="9991"/>
                  <a:pt x="18682" y="10052"/>
                </a:cubicBezTo>
                <a:lnTo>
                  <a:pt x="19869" y="11605"/>
                </a:lnTo>
                <a:cubicBezTo>
                  <a:pt x="19917" y="11666"/>
                  <a:pt x="20016" y="11705"/>
                  <a:pt x="20121" y="11706"/>
                </a:cubicBezTo>
                <a:cubicBezTo>
                  <a:pt x="20228" y="11706"/>
                  <a:pt x="20324" y="11667"/>
                  <a:pt x="20373" y="11605"/>
                </a:cubicBezTo>
                <a:lnTo>
                  <a:pt x="21564" y="10047"/>
                </a:lnTo>
                <a:cubicBezTo>
                  <a:pt x="21599" y="9984"/>
                  <a:pt x="21581" y="9915"/>
                  <a:pt x="21519" y="9861"/>
                </a:cubicBezTo>
                <a:cubicBezTo>
                  <a:pt x="21461" y="9811"/>
                  <a:pt x="21371" y="9779"/>
                  <a:pt x="21275" y="9779"/>
                </a:cubicBezTo>
                <a:lnTo>
                  <a:pt x="20750" y="9779"/>
                </a:lnTo>
                <a:cubicBezTo>
                  <a:pt x="20646" y="8800"/>
                  <a:pt x="20352" y="7832"/>
                  <a:pt x="19827" y="6908"/>
                </a:cubicBezTo>
                <a:cubicBezTo>
                  <a:pt x="18165" y="3977"/>
                  <a:pt x="14564" y="1669"/>
                  <a:pt x="9996" y="602"/>
                </a:cubicBezTo>
                <a:cubicBezTo>
                  <a:pt x="9042" y="390"/>
                  <a:pt x="7902" y="251"/>
                  <a:pt x="6551" y="159"/>
                </a:cubicBezTo>
                <a:cubicBezTo>
                  <a:pt x="5201" y="68"/>
                  <a:pt x="3640" y="24"/>
                  <a:pt x="1836" y="0"/>
                </a:cubicBezTo>
                <a:close/>
                <a:moveTo>
                  <a:pt x="19306" y="13311"/>
                </a:moveTo>
                <a:cubicBezTo>
                  <a:pt x="19131" y="13311"/>
                  <a:pt x="18956" y="13356"/>
                  <a:pt x="18822" y="13441"/>
                </a:cubicBezTo>
                <a:cubicBezTo>
                  <a:pt x="18555" y="13613"/>
                  <a:pt x="18555" y="13891"/>
                  <a:pt x="18822" y="14062"/>
                </a:cubicBezTo>
                <a:cubicBezTo>
                  <a:pt x="19090" y="14234"/>
                  <a:pt x="19523" y="14234"/>
                  <a:pt x="19790" y="14062"/>
                </a:cubicBezTo>
                <a:cubicBezTo>
                  <a:pt x="20058" y="13891"/>
                  <a:pt x="20058" y="13613"/>
                  <a:pt x="19790" y="13441"/>
                </a:cubicBezTo>
                <a:cubicBezTo>
                  <a:pt x="19656" y="13356"/>
                  <a:pt x="19482" y="13311"/>
                  <a:pt x="19306" y="13311"/>
                </a:cubicBezTo>
                <a:close/>
                <a:moveTo>
                  <a:pt x="17598" y="15689"/>
                </a:moveTo>
                <a:cubicBezTo>
                  <a:pt x="17348" y="15667"/>
                  <a:pt x="17089" y="15739"/>
                  <a:pt x="16949" y="15885"/>
                </a:cubicBezTo>
                <a:cubicBezTo>
                  <a:pt x="16064" y="16739"/>
                  <a:pt x="14975" y="17497"/>
                  <a:pt x="13727" y="18131"/>
                </a:cubicBezTo>
                <a:cubicBezTo>
                  <a:pt x="12479" y="18764"/>
                  <a:pt x="11071" y="19273"/>
                  <a:pt x="9541" y="19630"/>
                </a:cubicBezTo>
                <a:cubicBezTo>
                  <a:pt x="8645" y="19829"/>
                  <a:pt x="7577" y="19957"/>
                  <a:pt x="6303" y="20041"/>
                </a:cubicBezTo>
                <a:cubicBezTo>
                  <a:pt x="5339" y="20105"/>
                  <a:pt x="4215" y="20140"/>
                  <a:pt x="3002" y="20163"/>
                </a:cubicBezTo>
                <a:lnTo>
                  <a:pt x="3002" y="19898"/>
                </a:lnTo>
                <a:cubicBezTo>
                  <a:pt x="3002" y="19837"/>
                  <a:pt x="2950" y="19779"/>
                  <a:pt x="2870" y="19744"/>
                </a:cubicBezTo>
                <a:cubicBezTo>
                  <a:pt x="2784" y="19707"/>
                  <a:pt x="2676" y="19701"/>
                  <a:pt x="2581" y="19728"/>
                </a:cubicBezTo>
                <a:lnTo>
                  <a:pt x="157" y="20490"/>
                </a:lnTo>
                <a:cubicBezTo>
                  <a:pt x="61" y="20521"/>
                  <a:pt x="1" y="20584"/>
                  <a:pt x="0" y="20652"/>
                </a:cubicBezTo>
                <a:cubicBezTo>
                  <a:pt x="-1" y="20720"/>
                  <a:pt x="60" y="20782"/>
                  <a:pt x="157" y="20814"/>
                </a:cubicBezTo>
                <a:lnTo>
                  <a:pt x="2585" y="21578"/>
                </a:lnTo>
                <a:cubicBezTo>
                  <a:pt x="2684" y="21600"/>
                  <a:pt x="2794" y="21591"/>
                  <a:pt x="2878" y="21551"/>
                </a:cubicBezTo>
                <a:cubicBezTo>
                  <a:pt x="2957" y="21514"/>
                  <a:pt x="3003" y="21454"/>
                  <a:pt x="3002" y="21392"/>
                </a:cubicBezTo>
                <a:lnTo>
                  <a:pt x="3002" y="21007"/>
                </a:lnTo>
                <a:cubicBezTo>
                  <a:pt x="4305" y="20981"/>
                  <a:pt x="5512" y="20945"/>
                  <a:pt x="6551" y="20875"/>
                </a:cubicBezTo>
                <a:cubicBezTo>
                  <a:pt x="7902" y="20783"/>
                  <a:pt x="9042" y="20644"/>
                  <a:pt x="9996" y="20431"/>
                </a:cubicBezTo>
                <a:cubicBezTo>
                  <a:pt x="11657" y="20044"/>
                  <a:pt x="13186" y="19489"/>
                  <a:pt x="14542" y="18802"/>
                </a:cubicBezTo>
                <a:cubicBezTo>
                  <a:pt x="15897" y="18115"/>
                  <a:pt x="17078" y="17294"/>
                  <a:pt x="18041" y="16368"/>
                </a:cubicBezTo>
                <a:cubicBezTo>
                  <a:pt x="18277" y="16163"/>
                  <a:pt x="18182" y="15871"/>
                  <a:pt x="17838" y="15742"/>
                </a:cubicBezTo>
                <a:cubicBezTo>
                  <a:pt x="17761" y="15713"/>
                  <a:pt x="17681" y="15696"/>
                  <a:pt x="17598" y="1568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3" name="Google Shape;514;p27"/>
          <p:cNvSpPr/>
          <p:nvPr/>
        </p:nvSpPr>
        <p:spPr>
          <a:xfrm flipH="1">
            <a:off x="1143192" y="4130605"/>
            <a:ext cx="1334951" cy="1775505"/>
          </a:xfrm>
          <a:custGeom>
            <a:avLst/>
            <a:gdLst/>
            <a:ahLst/>
            <a:cxnLst/>
            <a:rect l="l" t="t" r="r" b="b"/>
            <a:pathLst>
              <a:path w="21582" h="21590" extrusionOk="0">
                <a:moveTo>
                  <a:pt x="1836" y="0"/>
                </a:moveTo>
                <a:cubicBezTo>
                  <a:pt x="1428" y="10"/>
                  <a:pt x="1130" y="252"/>
                  <a:pt x="1203" y="510"/>
                </a:cubicBezTo>
                <a:cubicBezTo>
                  <a:pt x="1259" y="706"/>
                  <a:pt x="1525" y="847"/>
                  <a:pt x="1836" y="847"/>
                </a:cubicBezTo>
                <a:cubicBezTo>
                  <a:pt x="3551" y="867"/>
                  <a:pt x="5029" y="908"/>
                  <a:pt x="6303" y="993"/>
                </a:cubicBezTo>
                <a:cubicBezTo>
                  <a:pt x="7577" y="1077"/>
                  <a:pt x="8645" y="1205"/>
                  <a:pt x="9541" y="1404"/>
                </a:cubicBezTo>
                <a:cubicBezTo>
                  <a:pt x="13740" y="2384"/>
                  <a:pt x="17050" y="4506"/>
                  <a:pt x="18578" y="7200"/>
                </a:cubicBezTo>
                <a:cubicBezTo>
                  <a:pt x="19050" y="8032"/>
                  <a:pt x="19321" y="8901"/>
                  <a:pt x="19422" y="9782"/>
                </a:cubicBezTo>
                <a:lnTo>
                  <a:pt x="18942" y="9782"/>
                </a:lnTo>
                <a:cubicBezTo>
                  <a:pt x="18847" y="9782"/>
                  <a:pt x="18760" y="9813"/>
                  <a:pt x="18707" y="9864"/>
                </a:cubicBezTo>
                <a:cubicBezTo>
                  <a:pt x="18649" y="9919"/>
                  <a:pt x="18639" y="9991"/>
                  <a:pt x="18682" y="10052"/>
                </a:cubicBezTo>
                <a:lnTo>
                  <a:pt x="19869" y="11605"/>
                </a:lnTo>
                <a:cubicBezTo>
                  <a:pt x="19917" y="11666"/>
                  <a:pt x="20016" y="11705"/>
                  <a:pt x="20121" y="11706"/>
                </a:cubicBezTo>
                <a:cubicBezTo>
                  <a:pt x="20228" y="11706"/>
                  <a:pt x="20324" y="11667"/>
                  <a:pt x="20373" y="11605"/>
                </a:cubicBezTo>
                <a:lnTo>
                  <a:pt x="21564" y="10047"/>
                </a:lnTo>
                <a:cubicBezTo>
                  <a:pt x="21599" y="9984"/>
                  <a:pt x="21581" y="9915"/>
                  <a:pt x="21519" y="9861"/>
                </a:cubicBezTo>
                <a:cubicBezTo>
                  <a:pt x="21461" y="9811"/>
                  <a:pt x="21371" y="9779"/>
                  <a:pt x="21275" y="9779"/>
                </a:cubicBezTo>
                <a:lnTo>
                  <a:pt x="20750" y="9779"/>
                </a:lnTo>
                <a:cubicBezTo>
                  <a:pt x="20646" y="8800"/>
                  <a:pt x="20352" y="7832"/>
                  <a:pt x="19827" y="6908"/>
                </a:cubicBezTo>
                <a:cubicBezTo>
                  <a:pt x="18165" y="3977"/>
                  <a:pt x="14564" y="1669"/>
                  <a:pt x="9996" y="602"/>
                </a:cubicBezTo>
                <a:cubicBezTo>
                  <a:pt x="9042" y="390"/>
                  <a:pt x="7902" y="251"/>
                  <a:pt x="6551" y="159"/>
                </a:cubicBezTo>
                <a:cubicBezTo>
                  <a:pt x="5201" y="68"/>
                  <a:pt x="3640" y="24"/>
                  <a:pt x="1836" y="0"/>
                </a:cubicBezTo>
                <a:close/>
                <a:moveTo>
                  <a:pt x="19306" y="13311"/>
                </a:moveTo>
                <a:cubicBezTo>
                  <a:pt x="19131" y="13311"/>
                  <a:pt x="18956" y="13356"/>
                  <a:pt x="18822" y="13441"/>
                </a:cubicBezTo>
                <a:cubicBezTo>
                  <a:pt x="18555" y="13613"/>
                  <a:pt x="18555" y="13891"/>
                  <a:pt x="18822" y="14062"/>
                </a:cubicBezTo>
                <a:cubicBezTo>
                  <a:pt x="19090" y="14234"/>
                  <a:pt x="19523" y="14234"/>
                  <a:pt x="19790" y="14062"/>
                </a:cubicBezTo>
                <a:cubicBezTo>
                  <a:pt x="20058" y="13891"/>
                  <a:pt x="20058" y="13613"/>
                  <a:pt x="19790" y="13441"/>
                </a:cubicBezTo>
                <a:cubicBezTo>
                  <a:pt x="19656" y="13356"/>
                  <a:pt x="19482" y="13311"/>
                  <a:pt x="19306" y="13311"/>
                </a:cubicBezTo>
                <a:close/>
                <a:moveTo>
                  <a:pt x="17598" y="15689"/>
                </a:moveTo>
                <a:cubicBezTo>
                  <a:pt x="17348" y="15667"/>
                  <a:pt x="17089" y="15739"/>
                  <a:pt x="16949" y="15885"/>
                </a:cubicBezTo>
                <a:cubicBezTo>
                  <a:pt x="16064" y="16739"/>
                  <a:pt x="14975" y="17497"/>
                  <a:pt x="13727" y="18131"/>
                </a:cubicBezTo>
                <a:cubicBezTo>
                  <a:pt x="12479" y="18764"/>
                  <a:pt x="11071" y="19273"/>
                  <a:pt x="9541" y="19630"/>
                </a:cubicBezTo>
                <a:cubicBezTo>
                  <a:pt x="8645" y="19829"/>
                  <a:pt x="7577" y="19957"/>
                  <a:pt x="6303" y="20041"/>
                </a:cubicBezTo>
                <a:cubicBezTo>
                  <a:pt x="5339" y="20105"/>
                  <a:pt x="4215" y="20140"/>
                  <a:pt x="3002" y="20163"/>
                </a:cubicBezTo>
                <a:lnTo>
                  <a:pt x="3002" y="19898"/>
                </a:lnTo>
                <a:cubicBezTo>
                  <a:pt x="3002" y="19837"/>
                  <a:pt x="2950" y="19779"/>
                  <a:pt x="2870" y="19744"/>
                </a:cubicBezTo>
                <a:cubicBezTo>
                  <a:pt x="2784" y="19707"/>
                  <a:pt x="2676" y="19701"/>
                  <a:pt x="2581" y="19728"/>
                </a:cubicBezTo>
                <a:lnTo>
                  <a:pt x="157" y="20490"/>
                </a:lnTo>
                <a:cubicBezTo>
                  <a:pt x="61" y="20521"/>
                  <a:pt x="1" y="20584"/>
                  <a:pt x="0" y="20652"/>
                </a:cubicBezTo>
                <a:cubicBezTo>
                  <a:pt x="-1" y="20720"/>
                  <a:pt x="60" y="20782"/>
                  <a:pt x="157" y="20814"/>
                </a:cubicBezTo>
                <a:lnTo>
                  <a:pt x="2585" y="21578"/>
                </a:lnTo>
                <a:cubicBezTo>
                  <a:pt x="2684" y="21600"/>
                  <a:pt x="2794" y="21591"/>
                  <a:pt x="2878" y="21551"/>
                </a:cubicBezTo>
                <a:cubicBezTo>
                  <a:pt x="2957" y="21514"/>
                  <a:pt x="3003" y="21454"/>
                  <a:pt x="3002" y="21392"/>
                </a:cubicBezTo>
                <a:lnTo>
                  <a:pt x="3002" y="21007"/>
                </a:lnTo>
                <a:cubicBezTo>
                  <a:pt x="4305" y="20981"/>
                  <a:pt x="5512" y="20945"/>
                  <a:pt x="6551" y="20875"/>
                </a:cubicBezTo>
                <a:cubicBezTo>
                  <a:pt x="7902" y="20783"/>
                  <a:pt x="9042" y="20644"/>
                  <a:pt x="9996" y="20431"/>
                </a:cubicBezTo>
                <a:cubicBezTo>
                  <a:pt x="11657" y="20044"/>
                  <a:pt x="13186" y="19489"/>
                  <a:pt x="14542" y="18802"/>
                </a:cubicBezTo>
                <a:cubicBezTo>
                  <a:pt x="15897" y="18115"/>
                  <a:pt x="17078" y="17294"/>
                  <a:pt x="18041" y="16368"/>
                </a:cubicBezTo>
                <a:cubicBezTo>
                  <a:pt x="18277" y="16163"/>
                  <a:pt x="18182" y="15871"/>
                  <a:pt x="17838" y="15742"/>
                </a:cubicBezTo>
                <a:cubicBezTo>
                  <a:pt x="17761" y="15713"/>
                  <a:pt x="17681" y="15696"/>
                  <a:pt x="17598" y="1568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4" name="Google Shape;517;p27"/>
          <p:cNvSpPr/>
          <p:nvPr/>
        </p:nvSpPr>
        <p:spPr>
          <a:xfrm rot="10800000">
            <a:off x="5458217" y="4081976"/>
            <a:ext cx="685876" cy="154549"/>
          </a:xfrm>
          <a:custGeom>
            <a:avLst/>
            <a:gdLst/>
            <a:ahLst/>
            <a:cxnLst/>
            <a:rect l="l" t="t" r="r" b="b"/>
            <a:pathLst>
              <a:path w="21482" h="21452" extrusionOk="0">
                <a:moveTo>
                  <a:pt x="16178" y="23"/>
                </a:moveTo>
                <a:cubicBezTo>
                  <a:pt x="16079" y="76"/>
                  <a:pt x="15985" y="221"/>
                  <a:pt x="15906" y="447"/>
                </a:cubicBezTo>
                <a:cubicBezTo>
                  <a:pt x="15754" y="876"/>
                  <a:pt x="15665" y="1549"/>
                  <a:pt x="15665" y="2264"/>
                </a:cubicBezTo>
                <a:lnTo>
                  <a:pt x="15665" y="5869"/>
                </a:lnTo>
                <a:lnTo>
                  <a:pt x="1194" y="5869"/>
                </a:lnTo>
                <a:cubicBezTo>
                  <a:pt x="427" y="6123"/>
                  <a:pt x="-117" y="8820"/>
                  <a:pt x="22" y="11686"/>
                </a:cubicBezTo>
                <a:cubicBezTo>
                  <a:pt x="127" y="13851"/>
                  <a:pt x="613" y="15457"/>
                  <a:pt x="1194" y="15563"/>
                </a:cubicBezTo>
                <a:lnTo>
                  <a:pt x="15665" y="15563"/>
                </a:lnTo>
                <a:lnTo>
                  <a:pt x="15665" y="19319"/>
                </a:lnTo>
                <a:cubicBezTo>
                  <a:pt x="15668" y="20023"/>
                  <a:pt x="15760" y="20681"/>
                  <a:pt x="15914" y="21076"/>
                </a:cubicBezTo>
                <a:cubicBezTo>
                  <a:pt x="16080" y="21504"/>
                  <a:pt x="16298" y="21569"/>
                  <a:pt x="16482" y="21258"/>
                </a:cubicBezTo>
                <a:lnTo>
                  <a:pt x="21178" y="12564"/>
                </a:lnTo>
                <a:cubicBezTo>
                  <a:pt x="21364" y="12218"/>
                  <a:pt x="21482" y="11488"/>
                  <a:pt x="21482" y="10716"/>
                </a:cubicBezTo>
                <a:cubicBezTo>
                  <a:pt x="21483" y="9931"/>
                  <a:pt x="21366" y="9228"/>
                  <a:pt x="21178" y="8868"/>
                </a:cubicBezTo>
                <a:lnTo>
                  <a:pt x="16474" y="144"/>
                </a:lnTo>
                <a:cubicBezTo>
                  <a:pt x="16380" y="11"/>
                  <a:pt x="16278" y="-31"/>
                  <a:pt x="16178" y="2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5" name="Google Shape;509;p27"/>
          <p:cNvSpPr/>
          <p:nvPr/>
        </p:nvSpPr>
        <p:spPr>
          <a:xfrm>
            <a:off x="6285722" y="3717158"/>
            <a:ext cx="2794320" cy="896400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 w="57150"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TW" sz="2400" b="1" dirty="0">
              <a:solidFill>
                <a:schemeClr val="bg1"/>
              </a:solidFill>
            </a:endParaRPr>
          </a:p>
        </p:txBody>
      </p:sp>
      <p:sp>
        <p:nvSpPr>
          <p:cNvPr id="1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65354" y="616117"/>
            <a:ext cx="8952484" cy="89101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+mn-ea"/>
              </a:rPr>
              <a:t>如何</a:t>
            </a:r>
            <a:r>
              <a:rPr lang="zh-TW" altLang="en-US" sz="3200" b="1" dirty="0">
                <a:solidFill>
                  <a:schemeClr val="tx1"/>
                </a:solidFill>
                <a:latin typeface="+mn-ea"/>
              </a:rPr>
              <a:t>致電訂購外賣</a:t>
            </a:r>
            <a:r>
              <a:rPr lang="zh-TW" altLang="en-US" sz="3200" b="1" dirty="0" smtClean="0">
                <a:solidFill>
                  <a:schemeClr val="tx1"/>
                </a:solidFill>
                <a:latin typeface="+mn-ea"/>
              </a:rPr>
              <a:t>？</a:t>
            </a:r>
            <a:endParaRPr lang="en-ID" sz="3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286183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6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880000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加入闡述</a:t>
            </a:r>
            <a:endParaRPr lang="zh-TW" altLang="en-US" sz="28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2" name="文字方塊 21"/>
          <p:cNvSpPr txBox="1"/>
          <p:nvPr/>
        </p:nvSpPr>
        <p:spPr>
          <a:xfrm>
            <a:off x="6528466" y="2020180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1422400"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>
                <a:solidFill>
                  <a:prstClr val="white"/>
                </a:solidFill>
              </a:rPr>
              <a:t>點餐</a:t>
            </a:r>
            <a:endParaRPr lang="en-US" altLang="zh-TW" sz="2000" b="1" dirty="0">
              <a:solidFill>
                <a:prstClr val="white"/>
              </a:solidFill>
            </a:endParaRPr>
          </a:p>
        </p:txBody>
      </p:sp>
      <p:sp>
        <p:nvSpPr>
          <p:cNvPr id="24" name="文字方塊 23"/>
          <p:cNvSpPr txBox="1"/>
          <p:nvPr/>
        </p:nvSpPr>
        <p:spPr>
          <a:xfrm>
            <a:off x="6528466" y="2284477"/>
            <a:ext cx="2385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422400">
              <a:spcBef>
                <a:spcPct val="0"/>
              </a:spcBef>
              <a:spcAft>
                <a:spcPct val="35000"/>
              </a:spcAft>
            </a:pPr>
            <a:r>
              <a:rPr lang="en-US" altLang="zh-TW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事先</a:t>
            </a:r>
            <a:r>
              <a:rPr lang="zh-TW" altLang="en-US" sz="2000" b="1" dirty="0">
                <a:solidFill>
                  <a:prstClr val="white"/>
                </a:solidFill>
                <a:sym typeface="Wingdings" panose="05000000000000000000" pitchFamily="2" charset="2"/>
              </a:rPr>
              <a:t>想清楚及寫下要點的食品</a:t>
            </a:r>
            <a:endParaRPr lang="en-US" altLang="zh-TW" sz="2000" b="1" dirty="0">
              <a:solidFill>
                <a:prstClr val="white"/>
              </a:solidFill>
            </a:endParaRPr>
          </a:p>
        </p:txBody>
      </p:sp>
      <p:sp>
        <p:nvSpPr>
          <p:cNvPr id="25" name="Freeform 9"/>
          <p:cNvSpPr/>
          <p:nvPr/>
        </p:nvSpPr>
        <p:spPr>
          <a:xfrm>
            <a:off x="445664" y="1509270"/>
            <a:ext cx="1872000" cy="720000"/>
          </a:xfrm>
          <a:prstGeom prst="cloudCallou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提供細節</a:t>
            </a:r>
            <a:endParaRPr lang="en-US" sz="2000" b="1" dirty="0"/>
          </a:p>
        </p:txBody>
      </p:sp>
      <p:sp>
        <p:nvSpPr>
          <p:cNvPr id="27" name="文字方塊 26"/>
          <p:cNvSpPr txBox="1"/>
          <p:nvPr/>
        </p:nvSpPr>
        <p:spPr>
          <a:xfrm>
            <a:off x="6313652" y="369389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1422400"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>
                <a:solidFill>
                  <a:prstClr val="white"/>
                </a:solidFill>
              </a:rPr>
              <a:t>提供送餐地址</a:t>
            </a:r>
          </a:p>
        </p:txBody>
      </p:sp>
      <p:sp>
        <p:nvSpPr>
          <p:cNvPr id="28" name="文字方塊 27"/>
          <p:cNvSpPr txBox="1"/>
          <p:nvPr/>
        </p:nvSpPr>
        <p:spPr>
          <a:xfrm>
            <a:off x="6313652" y="3983855"/>
            <a:ext cx="17692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422400">
              <a:spcBef>
                <a:spcPct val="0"/>
              </a:spcBef>
              <a:spcAft>
                <a:spcPct val="35000"/>
              </a:spcAft>
            </a:pPr>
            <a:r>
              <a:rPr lang="en-US" altLang="zh-TW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</a:t>
            </a:r>
            <a:r>
              <a:rPr lang="zh-TW" altLang="en-US" sz="2000" b="1" dirty="0">
                <a:solidFill>
                  <a:prstClr val="white"/>
                </a:solidFill>
                <a:sym typeface="Wingdings" panose="05000000000000000000" pitchFamily="2" charset="2"/>
              </a:rPr>
              <a:t>地址要詳細</a:t>
            </a:r>
            <a:endParaRPr lang="en-US" altLang="zh-TW" sz="2000" b="1" dirty="0">
              <a:solidFill>
                <a:prstClr val="white"/>
              </a:solidFill>
            </a:endParaRPr>
          </a:p>
        </p:txBody>
      </p:sp>
      <p:sp>
        <p:nvSpPr>
          <p:cNvPr id="29" name="文字方塊 28"/>
          <p:cNvSpPr txBox="1"/>
          <p:nvPr/>
        </p:nvSpPr>
        <p:spPr>
          <a:xfrm>
            <a:off x="6313652" y="4248557"/>
            <a:ext cx="27998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422400">
              <a:spcBef>
                <a:spcPct val="0"/>
              </a:spcBef>
              <a:spcAft>
                <a:spcPct val="35000"/>
              </a:spcAft>
            </a:pPr>
            <a:r>
              <a:rPr lang="en-US" altLang="zh-TW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</a:t>
            </a:r>
            <a:r>
              <a:rPr lang="zh-TW" altLang="en-US" sz="2000" b="1" dirty="0">
                <a:solidFill>
                  <a:prstClr val="white"/>
                </a:solidFill>
                <a:sym typeface="Wingdings" panose="05000000000000000000" pitchFamily="2" charset="2"/>
              </a:rPr>
              <a:t>外賣員</a:t>
            </a:r>
            <a:r>
              <a:rPr lang="zh-TW" altLang="en-US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才可準確</a:t>
            </a:r>
            <a:r>
              <a:rPr lang="zh-TW" altLang="en-US" sz="2000" b="1" dirty="0">
                <a:solidFill>
                  <a:prstClr val="white"/>
                </a:solidFill>
                <a:sym typeface="Wingdings" panose="05000000000000000000" pitchFamily="2" charset="2"/>
              </a:rPr>
              <a:t>送遞</a:t>
            </a:r>
            <a:endParaRPr lang="en-US" altLang="zh-TW" sz="2000" b="1" dirty="0">
              <a:solidFill>
                <a:prstClr val="white"/>
              </a:solidFill>
            </a:endParaRPr>
          </a:p>
        </p:txBody>
      </p:sp>
      <p:sp>
        <p:nvSpPr>
          <p:cNvPr id="32" name="文字方塊 31"/>
          <p:cNvSpPr txBox="1"/>
          <p:nvPr/>
        </p:nvSpPr>
        <p:spPr>
          <a:xfrm>
            <a:off x="2814598" y="382632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1422400"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>
                <a:solidFill>
                  <a:prstClr val="white"/>
                </a:solidFill>
              </a:rPr>
              <a:t>等候送餐</a:t>
            </a:r>
          </a:p>
        </p:txBody>
      </p:sp>
      <p:sp>
        <p:nvSpPr>
          <p:cNvPr id="33" name="文字方塊 32"/>
          <p:cNvSpPr txBox="1"/>
          <p:nvPr/>
        </p:nvSpPr>
        <p:spPr>
          <a:xfrm>
            <a:off x="2814598" y="4130605"/>
            <a:ext cx="29619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422400">
              <a:spcBef>
                <a:spcPct val="0"/>
              </a:spcBef>
              <a:spcAft>
                <a:spcPct val="35000"/>
              </a:spcAft>
            </a:pPr>
            <a:r>
              <a:rPr lang="en-US" altLang="zh-TW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可能大約半小時</a:t>
            </a:r>
            <a:endParaRPr lang="en-US" altLang="zh-TW" sz="2000" b="1" dirty="0">
              <a:solidFill>
                <a:prstClr val="white"/>
              </a:solidFill>
            </a:endParaRPr>
          </a:p>
        </p:txBody>
      </p:sp>
      <p:sp>
        <p:nvSpPr>
          <p:cNvPr id="36" name="Freeform 9"/>
          <p:cNvSpPr/>
          <p:nvPr/>
        </p:nvSpPr>
        <p:spPr>
          <a:xfrm>
            <a:off x="308383" y="2448190"/>
            <a:ext cx="1872000" cy="720000"/>
          </a:xfrm>
          <a:prstGeom prst="cloudCallou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舉出例子</a:t>
            </a:r>
            <a:endParaRPr lang="en-US" sz="2000" b="1" dirty="0"/>
          </a:p>
        </p:txBody>
      </p:sp>
      <p:sp>
        <p:nvSpPr>
          <p:cNvPr id="39" name="文字方塊 38"/>
          <p:cNvSpPr txBox="1"/>
          <p:nvPr/>
        </p:nvSpPr>
        <p:spPr>
          <a:xfrm>
            <a:off x="2564851" y="536382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1422400"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>
                <a:solidFill>
                  <a:prstClr val="white"/>
                </a:solidFill>
              </a:rPr>
              <a:t>付款給外賣員</a:t>
            </a:r>
          </a:p>
        </p:txBody>
      </p:sp>
      <p:sp>
        <p:nvSpPr>
          <p:cNvPr id="40" name="文字方塊 39"/>
          <p:cNvSpPr txBox="1"/>
          <p:nvPr/>
        </p:nvSpPr>
        <p:spPr>
          <a:xfrm>
            <a:off x="2564851" y="5617149"/>
            <a:ext cx="23343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422400">
              <a:spcBef>
                <a:spcPct val="0"/>
              </a:spcBef>
              <a:spcAft>
                <a:spcPct val="35000"/>
              </a:spcAft>
            </a:pPr>
            <a:r>
              <a:rPr lang="en-US" altLang="zh-TW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方式視乎餐廳</a:t>
            </a:r>
            <a:endParaRPr lang="en-US" altLang="zh-TW" sz="2000" b="1" dirty="0">
              <a:solidFill>
                <a:prstClr val="white"/>
              </a:solidFill>
            </a:endParaRPr>
          </a:p>
        </p:txBody>
      </p:sp>
      <p:sp>
        <p:nvSpPr>
          <p:cNvPr id="41" name="文字方塊 40"/>
          <p:cNvSpPr txBox="1"/>
          <p:nvPr/>
        </p:nvSpPr>
        <p:spPr>
          <a:xfrm>
            <a:off x="2564851" y="5908247"/>
            <a:ext cx="4248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422400">
              <a:spcBef>
                <a:spcPct val="0"/>
              </a:spcBef>
              <a:spcAft>
                <a:spcPct val="35000"/>
              </a:spcAft>
            </a:pPr>
            <a:r>
              <a:rPr lang="en-US" altLang="zh-TW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茶餐廳：現金；個別餐廳：信用咭</a:t>
            </a:r>
            <a:endParaRPr lang="en-US" altLang="zh-TW" sz="2000" b="1" dirty="0">
              <a:solidFill>
                <a:prstClr val="white"/>
              </a:solidFill>
            </a:endParaRPr>
          </a:p>
        </p:txBody>
      </p:sp>
      <p:sp>
        <p:nvSpPr>
          <p:cNvPr id="37" name="Freeform 9"/>
          <p:cNvSpPr/>
          <p:nvPr/>
        </p:nvSpPr>
        <p:spPr>
          <a:xfrm>
            <a:off x="193227" y="3439250"/>
            <a:ext cx="1872000" cy="792000"/>
          </a:xfrm>
          <a:prstGeom prst="cloudCallou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分析帶來的影響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304070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 animBg="1"/>
      <p:bldP spid="28" grpId="0"/>
      <p:bldP spid="29" grpId="0"/>
      <p:bldP spid="33" grpId="0"/>
      <p:bldP spid="36" grpId="0" animBg="1"/>
      <p:bldP spid="40" grpId="0"/>
      <p:bldP spid="41" grpId="0"/>
      <p:bldP spid="3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31</a:t>
            </a:fld>
            <a:endParaRPr lang="en-US" dirty="0"/>
          </a:p>
        </p:txBody>
      </p:sp>
      <p:sp>
        <p:nvSpPr>
          <p:cNvPr id="19" name="Google Shape;488;p27"/>
          <p:cNvSpPr/>
          <p:nvPr/>
        </p:nvSpPr>
        <p:spPr>
          <a:xfrm>
            <a:off x="6285722" y="2050249"/>
            <a:ext cx="2794319" cy="894645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21" name="Google Shape;491;p27"/>
          <p:cNvSpPr/>
          <p:nvPr/>
        </p:nvSpPr>
        <p:spPr>
          <a:xfrm>
            <a:off x="2585433" y="2050249"/>
            <a:ext cx="2794320" cy="894645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400" b="1" dirty="0">
                <a:solidFill>
                  <a:prstClr val="white"/>
                </a:solidFill>
              </a:rPr>
              <a:t>致電</a:t>
            </a:r>
            <a:r>
              <a:rPr lang="zh-TW" altLang="en-US" sz="2400" b="1" dirty="0" smtClean="0">
                <a:solidFill>
                  <a:prstClr val="white"/>
                </a:solidFill>
              </a:rPr>
              <a:t>餐廳</a:t>
            </a:r>
            <a:endParaRPr lang="zh-TW" altLang="en-US" sz="2400" dirty="0">
              <a:solidFill>
                <a:prstClr val="black"/>
              </a:solidFill>
            </a:endParaRPr>
          </a:p>
        </p:txBody>
      </p:sp>
      <p:sp>
        <p:nvSpPr>
          <p:cNvPr id="23" name="Google Shape;506;p27"/>
          <p:cNvSpPr/>
          <p:nvPr/>
        </p:nvSpPr>
        <p:spPr>
          <a:xfrm>
            <a:off x="2578818" y="3718911"/>
            <a:ext cx="2794320" cy="894647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31" name="Google Shape;509;p27"/>
          <p:cNvSpPr/>
          <p:nvPr/>
        </p:nvSpPr>
        <p:spPr>
          <a:xfrm>
            <a:off x="2564851" y="5374182"/>
            <a:ext cx="4260535" cy="896400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lvl="0" algn="ctr" defTabSz="1422400">
              <a:lnSpc>
                <a:spcPct val="250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TW" sz="2400" b="1" dirty="0">
              <a:solidFill>
                <a:prstClr val="white"/>
              </a:solidFill>
            </a:endParaRPr>
          </a:p>
        </p:txBody>
      </p:sp>
      <p:sp>
        <p:nvSpPr>
          <p:cNvPr id="35" name="Google Shape;512;p27"/>
          <p:cNvSpPr/>
          <p:nvPr/>
        </p:nvSpPr>
        <p:spPr>
          <a:xfrm>
            <a:off x="5502886" y="2420290"/>
            <a:ext cx="685876" cy="154549"/>
          </a:xfrm>
          <a:custGeom>
            <a:avLst/>
            <a:gdLst/>
            <a:ahLst/>
            <a:cxnLst/>
            <a:rect l="l" t="t" r="r" b="b"/>
            <a:pathLst>
              <a:path w="21482" h="21452" extrusionOk="0">
                <a:moveTo>
                  <a:pt x="16178" y="23"/>
                </a:moveTo>
                <a:cubicBezTo>
                  <a:pt x="16079" y="76"/>
                  <a:pt x="15985" y="221"/>
                  <a:pt x="15906" y="447"/>
                </a:cubicBezTo>
                <a:cubicBezTo>
                  <a:pt x="15754" y="876"/>
                  <a:pt x="15665" y="1549"/>
                  <a:pt x="15665" y="2264"/>
                </a:cubicBezTo>
                <a:lnTo>
                  <a:pt x="15665" y="5869"/>
                </a:lnTo>
                <a:lnTo>
                  <a:pt x="1194" y="5869"/>
                </a:lnTo>
                <a:cubicBezTo>
                  <a:pt x="427" y="6123"/>
                  <a:pt x="-117" y="8820"/>
                  <a:pt x="22" y="11686"/>
                </a:cubicBezTo>
                <a:cubicBezTo>
                  <a:pt x="127" y="13851"/>
                  <a:pt x="613" y="15457"/>
                  <a:pt x="1194" y="15563"/>
                </a:cubicBezTo>
                <a:lnTo>
                  <a:pt x="15665" y="15563"/>
                </a:lnTo>
                <a:lnTo>
                  <a:pt x="15665" y="19319"/>
                </a:lnTo>
                <a:cubicBezTo>
                  <a:pt x="15668" y="20023"/>
                  <a:pt x="15760" y="20681"/>
                  <a:pt x="15914" y="21076"/>
                </a:cubicBezTo>
                <a:cubicBezTo>
                  <a:pt x="16080" y="21504"/>
                  <a:pt x="16298" y="21569"/>
                  <a:pt x="16482" y="21258"/>
                </a:cubicBezTo>
                <a:lnTo>
                  <a:pt x="21178" y="12564"/>
                </a:lnTo>
                <a:cubicBezTo>
                  <a:pt x="21364" y="12218"/>
                  <a:pt x="21482" y="11488"/>
                  <a:pt x="21482" y="10716"/>
                </a:cubicBezTo>
                <a:cubicBezTo>
                  <a:pt x="21483" y="9931"/>
                  <a:pt x="21366" y="9228"/>
                  <a:pt x="21178" y="8868"/>
                </a:cubicBezTo>
                <a:lnTo>
                  <a:pt x="16474" y="144"/>
                </a:lnTo>
                <a:cubicBezTo>
                  <a:pt x="16380" y="11"/>
                  <a:pt x="16278" y="-31"/>
                  <a:pt x="16178" y="2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8" name="Google Shape;513;p27"/>
          <p:cNvSpPr/>
          <p:nvPr/>
        </p:nvSpPr>
        <p:spPr>
          <a:xfrm>
            <a:off x="9318534" y="2462802"/>
            <a:ext cx="1334951" cy="1775505"/>
          </a:xfrm>
          <a:custGeom>
            <a:avLst/>
            <a:gdLst/>
            <a:ahLst/>
            <a:cxnLst/>
            <a:rect l="l" t="t" r="r" b="b"/>
            <a:pathLst>
              <a:path w="21582" h="21590" extrusionOk="0">
                <a:moveTo>
                  <a:pt x="1836" y="0"/>
                </a:moveTo>
                <a:cubicBezTo>
                  <a:pt x="1428" y="10"/>
                  <a:pt x="1130" y="252"/>
                  <a:pt x="1203" y="510"/>
                </a:cubicBezTo>
                <a:cubicBezTo>
                  <a:pt x="1259" y="706"/>
                  <a:pt x="1525" y="847"/>
                  <a:pt x="1836" y="847"/>
                </a:cubicBezTo>
                <a:cubicBezTo>
                  <a:pt x="3551" y="867"/>
                  <a:pt x="5029" y="908"/>
                  <a:pt x="6303" y="993"/>
                </a:cubicBezTo>
                <a:cubicBezTo>
                  <a:pt x="7577" y="1077"/>
                  <a:pt x="8645" y="1205"/>
                  <a:pt x="9541" y="1404"/>
                </a:cubicBezTo>
                <a:cubicBezTo>
                  <a:pt x="13740" y="2384"/>
                  <a:pt x="17050" y="4506"/>
                  <a:pt x="18578" y="7200"/>
                </a:cubicBezTo>
                <a:cubicBezTo>
                  <a:pt x="19050" y="8032"/>
                  <a:pt x="19321" y="8901"/>
                  <a:pt x="19422" y="9782"/>
                </a:cubicBezTo>
                <a:lnTo>
                  <a:pt x="18942" y="9782"/>
                </a:lnTo>
                <a:cubicBezTo>
                  <a:pt x="18847" y="9782"/>
                  <a:pt x="18760" y="9813"/>
                  <a:pt x="18707" y="9864"/>
                </a:cubicBezTo>
                <a:cubicBezTo>
                  <a:pt x="18649" y="9919"/>
                  <a:pt x="18639" y="9991"/>
                  <a:pt x="18682" y="10052"/>
                </a:cubicBezTo>
                <a:lnTo>
                  <a:pt x="19869" y="11605"/>
                </a:lnTo>
                <a:cubicBezTo>
                  <a:pt x="19917" y="11666"/>
                  <a:pt x="20016" y="11705"/>
                  <a:pt x="20121" y="11706"/>
                </a:cubicBezTo>
                <a:cubicBezTo>
                  <a:pt x="20228" y="11706"/>
                  <a:pt x="20324" y="11667"/>
                  <a:pt x="20373" y="11605"/>
                </a:cubicBezTo>
                <a:lnTo>
                  <a:pt x="21564" y="10047"/>
                </a:lnTo>
                <a:cubicBezTo>
                  <a:pt x="21599" y="9984"/>
                  <a:pt x="21581" y="9915"/>
                  <a:pt x="21519" y="9861"/>
                </a:cubicBezTo>
                <a:cubicBezTo>
                  <a:pt x="21461" y="9811"/>
                  <a:pt x="21371" y="9779"/>
                  <a:pt x="21275" y="9779"/>
                </a:cubicBezTo>
                <a:lnTo>
                  <a:pt x="20750" y="9779"/>
                </a:lnTo>
                <a:cubicBezTo>
                  <a:pt x="20646" y="8800"/>
                  <a:pt x="20352" y="7832"/>
                  <a:pt x="19827" y="6908"/>
                </a:cubicBezTo>
                <a:cubicBezTo>
                  <a:pt x="18165" y="3977"/>
                  <a:pt x="14564" y="1669"/>
                  <a:pt x="9996" y="602"/>
                </a:cubicBezTo>
                <a:cubicBezTo>
                  <a:pt x="9042" y="390"/>
                  <a:pt x="7902" y="251"/>
                  <a:pt x="6551" y="159"/>
                </a:cubicBezTo>
                <a:cubicBezTo>
                  <a:pt x="5201" y="68"/>
                  <a:pt x="3640" y="24"/>
                  <a:pt x="1836" y="0"/>
                </a:cubicBezTo>
                <a:close/>
                <a:moveTo>
                  <a:pt x="19306" y="13311"/>
                </a:moveTo>
                <a:cubicBezTo>
                  <a:pt x="19131" y="13311"/>
                  <a:pt x="18956" y="13356"/>
                  <a:pt x="18822" y="13441"/>
                </a:cubicBezTo>
                <a:cubicBezTo>
                  <a:pt x="18555" y="13613"/>
                  <a:pt x="18555" y="13891"/>
                  <a:pt x="18822" y="14062"/>
                </a:cubicBezTo>
                <a:cubicBezTo>
                  <a:pt x="19090" y="14234"/>
                  <a:pt x="19523" y="14234"/>
                  <a:pt x="19790" y="14062"/>
                </a:cubicBezTo>
                <a:cubicBezTo>
                  <a:pt x="20058" y="13891"/>
                  <a:pt x="20058" y="13613"/>
                  <a:pt x="19790" y="13441"/>
                </a:cubicBezTo>
                <a:cubicBezTo>
                  <a:pt x="19656" y="13356"/>
                  <a:pt x="19482" y="13311"/>
                  <a:pt x="19306" y="13311"/>
                </a:cubicBezTo>
                <a:close/>
                <a:moveTo>
                  <a:pt x="17598" y="15689"/>
                </a:moveTo>
                <a:cubicBezTo>
                  <a:pt x="17348" y="15667"/>
                  <a:pt x="17089" y="15739"/>
                  <a:pt x="16949" y="15885"/>
                </a:cubicBezTo>
                <a:cubicBezTo>
                  <a:pt x="16064" y="16739"/>
                  <a:pt x="14975" y="17497"/>
                  <a:pt x="13727" y="18131"/>
                </a:cubicBezTo>
                <a:cubicBezTo>
                  <a:pt x="12479" y="18764"/>
                  <a:pt x="11071" y="19273"/>
                  <a:pt x="9541" y="19630"/>
                </a:cubicBezTo>
                <a:cubicBezTo>
                  <a:pt x="8645" y="19829"/>
                  <a:pt x="7577" y="19957"/>
                  <a:pt x="6303" y="20041"/>
                </a:cubicBezTo>
                <a:cubicBezTo>
                  <a:pt x="5339" y="20105"/>
                  <a:pt x="4215" y="20140"/>
                  <a:pt x="3002" y="20163"/>
                </a:cubicBezTo>
                <a:lnTo>
                  <a:pt x="3002" y="19898"/>
                </a:lnTo>
                <a:cubicBezTo>
                  <a:pt x="3002" y="19837"/>
                  <a:pt x="2950" y="19779"/>
                  <a:pt x="2870" y="19744"/>
                </a:cubicBezTo>
                <a:cubicBezTo>
                  <a:pt x="2784" y="19707"/>
                  <a:pt x="2676" y="19701"/>
                  <a:pt x="2581" y="19728"/>
                </a:cubicBezTo>
                <a:lnTo>
                  <a:pt x="157" y="20490"/>
                </a:lnTo>
                <a:cubicBezTo>
                  <a:pt x="61" y="20521"/>
                  <a:pt x="1" y="20584"/>
                  <a:pt x="0" y="20652"/>
                </a:cubicBezTo>
                <a:cubicBezTo>
                  <a:pt x="-1" y="20720"/>
                  <a:pt x="60" y="20782"/>
                  <a:pt x="157" y="20814"/>
                </a:cubicBezTo>
                <a:lnTo>
                  <a:pt x="2585" y="21578"/>
                </a:lnTo>
                <a:cubicBezTo>
                  <a:pt x="2684" y="21600"/>
                  <a:pt x="2794" y="21591"/>
                  <a:pt x="2878" y="21551"/>
                </a:cubicBezTo>
                <a:cubicBezTo>
                  <a:pt x="2957" y="21514"/>
                  <a:pt x="3003" y="21454"/>
                  <a:pt x="3002" y="21392"/>
                </a:cubicBezTo>
                <a:lnTo>
                  <a:pt x="3002" y="21007"/>
                </a:lnTo>
                <a:cubicBezTo>
                  <a:pt x="4305" y="20981"/>
                  <a:pt x="5512" y="20945"/>
                  <a:pt x="6551" y="20875"/>
                </a:cubicBezTo>
                <a:cubicBezTo>
                  <a:pt x="7902" y="20783"/>
                  <a:pt x="9042" y="20644"/>
                  <a:pt x="9996" y="20431"/>
                </a:cubicBezTo>
                <a:cubicBezTo>
                  <a:pt x="11657" y="20044"/>
                  <a:pt x="13186" y="19489"/>
                  <a:pt x="14542" y="18802"/>
                </a:cubicBezTo>
                <a:cubicBezTo>
                  <a:pt x="15897" y="18115"/>
                  <a:pt x="17078" y="17294"/>
                  <a:pt x="18041" y="16368"/>
                </a:cubicBezTo>
                <a:cubicBezTo>
                  <a:pt x="18277" y="16163"/>
                  <a:pt x="18182" y="15871"/>
                  <a:pt x="17838" y="15742"/>
                </a:cubicBezTo>
                <a:cubicBezTo>
                  <a:pt x="17761" y="15713"/>
                  <a:pt x="17681" y="15696"/>
                  <a:pt x="17598" y="1568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3" name="Google Shape;514;p27"/>
          <p:cNvSpPr/>
          <p:nvPr/>
        </p:nvSpPr>
        <p:spPr>
          <a:xfrm flipH="1">
            <a:off x="1143192" y="4130605"/>
            <a:ext cx="1334951" cy="1775505"/>
          </a:xfrm>
          <a:custGeom>
            <a:avLst/>
            <a:gdLst/>
            <a:ahLst/>
            <a:cxnLst/>
            <a:rect l="l" t="t" r="r" b="b"/>
            <a:pathLst>
              <a:path w="21582" h="21590" extrusionOk="0">
                <a:moveTo>
                  <a:pt x="1836" y="0"/>
                </a:moveTo>
                <a:cubicBezTo>
                  <a:pt x="1428" y="10"/>
                  <a:pt x="1130" y="252"/>
                  <a:pt x="1203" y="510"/>
                </a:cubicBezTo>
                <a:cubicBezTo>
                  <a:pt x="1259" y="706"/>
                  <a:pt x="1525" y="847"/>
                  <a:pt x="1836" y="847"/>
                </a:cubicBezTo>
                <a:cubicBezTo>
                  <a:pt x="3551" y="867"/>
                  <a:pt x="5029" y="908"/>
                  <a:pt x="6303" y="993"/>
                </a:cubicBezTo>
                <a:cubicBezTo>
                  <a:pt x="7577" y="1077"/>
                  <a:pt x="8645" y="1205"/>
                  <a:pt x="9541" y="1404"/>
                </a:cubicBezTo>
                <a:cubicBezTo>
                  <a:pt x="13740" y="2384"/>
                  <a:pt x="17050" y="4506"/>
                  <a:pt x="18578" y="7200"/>
                </a:cubicBezTo>
                <a:cubicBezTo>
                  <a:pt x="19050" y="8032"/>
                  <a:pt x="19321" y="8901"/>
                  <a:pt x="19422" y="9782"/>
                </a:cubicBezTo>
                <a:lnTo>
                  <a:pt x="18942" y="9782"/>
                </a:lnTo>
                <a:cubicBezTo>
                  <a:pt x="18847" y="9782"/>
                  <a:pt x="18760" y="9813"/>
                  <a:pt x="18707" y="9864"/>
                </a:cubicBezTo>
                <a:cubicBezTo>
                  <a:pt x="18649" y="9919"/>
                  <a:pt x="18639" y="9991"/>
                  <a:pt x="18682" y="10052"/>
                </a:cubicBezTo>
                <a:lnTo>
                  <a:pt x="19869" y="11605"/>
                </a:lnTo>
                <a:cubicBezTo>
                  <a:pt x="19917" y="11666"/>
                  <a:pt x="20016" y="11705"/>
                  <a:pt x="20121" y="11706"/>
                </a:cubicBezTo>
                <a:cubicBezTo>
                  <a:pt x="20228" y="11706"/>
                  <a:pt x="20324" y="11667"/>
                  <a:pt x="20373" y="11605"/>
                </a:cubicBezTo>
                <a:lnTo>
                  <a:pt x="21564" y="10047"/>
                </a:lnTo>
                <a:cubicBezTo>
                  <a:pt x="21599" y="9984"/>
                  <a:pt x="21581" y="9915"/>
                  <a:pt x="21519" y="9861"/>
                </a:cubicBezTo>
                <a:cubicBezTo>
                  <a:pt x="21461" y="9811"/>
                  <a:pt x="21371" y="9779"/>
                  <a:pt x="21275" y="9779"/>
                </a:cubicBezTo>
                <a:lnTo>
                  <a:pt x="20750" y="9779"/>
                </a:lnTo>
                <a:cubicBezTo>
                  <a:pt x="20646" y="8800"/>
                  <a:pt x="20352" y="7832"/>
                  <a:pt x="19827" y="6908"/>
                </a:cubicBezTo>
                <a:cubicBezTo>
                  <a:pt x="18165" y="3977"/>
                  <a:pt x="14564" y="1669"/>
                  <a:pt x="9996" y="602"/>
                </a:cubicBezTo>
                <a:cubicBezTo>
                  <a:pt x="9042" y="390"/>
                  <a:pt x="7902" y="251"/>
                  <a:pt x="6551" y="159"/>
                </a:cubicBezTo>
                <a:cubicBezTo>
                  <a:pt x="5201" y="68"/>
                  <a:pt x="3640" y="24"/>
                  <a:pt x="1836" y="0"/>
                </a:cubicBezTo>
                <a:close/>
                <a:moveTo>
                  <a:pt x="19306" y="13311"/>
                </a:moveTo>
                <a:cubicBezTo>
                  <a:pt x="19131" y="13311"/>
                  <a:pt x="18956" y="13356"/>
                  <a:pt x="18822" y="13441"/>
                </a:cubicBezTo>
                <a:cubicBezTo>
                  <a:pt x="18555" y="13613"/>
                  <a:pt x="18555" y="13891"/>
                  <a:pt x="18822" y="14062"/>
                </a:cubicBezTo>
                <a:cubicBezTo>
                  <a:pt x="19090" y="14234"/>
                  <a:pt x="19523" y="14234"/>
                  <a:pt x="19790" y="14062"/>
                </a:cubicBezTo>
                <a:cubicBezTo>
                  <a:pt x="20058" y="13891"/>
                  <a:pt x="20058" y="13613"/>
                  <a:pt x="19790" y="13441"/>
                </a:cubicBezTo>
                <a:cubicBezTo>
                  <a:pt x="19656" y="13356"/>
                  <a:pt x="19482" y="13311"/>
                  <a:pt x="19306" y="13311"/>
                </a:cubicBezTo>
                <a:close/>
                <a:moveTo>
                  <a:pt x="17598" y="15689"/>
                </a:moveTo>
                <a:cubicBezTo>
                  <a:pt x="17348" y="15667"/>
                  <a:pt x="17089" y="15739"/>
                  <a:pt x="16949" y="15885"/>
                </a:cubicBezTo>
                <a:cubicBezTo>
                  <a:pt x="16064" y="16739"/>
                  <a:pt x="14975" y="17497"/>
                  <a:pt x="13727" y="18131"/>
                </a:cubicBezTo>
                <a:cubicBezTo>
                  <a:pt x="12479" y="18764"/>
                  <a:pt x="11071" y="19273"/>
                  <a:pt x="9541" y="19630"/>
                </a:cubicBezTo>
                <a:cubicBezTo>
                  <a:pt x="8645" y="19829"/>
                  <a:pt x="7577" y="19957"/>
                  <a:pt x="6303" y="20041"/>
                </a:cubicBezTo>
                <a:cubicBezTo>
                  <a:pt x="5339" y="20105"/>
                  <a:pt x="4215" y="20140"/>
                  <a:pt x="3002" y="20163"/>
                </a:cubicBezTo>
                <a:lnTo>
                  <a:pt x="3002" y="19898"/>
                </a:lnTo>
                <a:cubicBezTo>
                  <a:pt x="3002" y="19837"/>
                  <a:pt x="2950" y="19779"/>
                  <a:pt x="2870" y="19744"/>
                </a:cubicBezTo>
                <a:cubicBezTo>
                  <a:pt x="2784" y="19707"/>
                  <a:pt x="2676" y="19701"/>
                  <a:pt x="2581" y="19728"/>
                </a:cubicBezTo>
                <a:lnTo>
                  <a:pt x="157" y="20490"/>
                </a:lnTo>
                <a:cubicBezTo>
                  <a:pt x="61" y="20521"/>
                  <a:pt x="1" y="20584"/>
                  <a:pt x="0" y="20652"/>
                </a:cubicBezTo>
                <a:cubicBezTo>
                  <a:pt x="-1" y="20720"/>
                  <a:pt x="60" y="20782"/>
                  <a:pt x="157" y="20814"/>
                </a:cubicBezTo>
                <a:lnTo>
                  <a:pt x="2585" y="21578"/>
                </a:lnTo>
                <a:cubicBezTo>
                  <a:pt x="2684" y="21600"/>
                  <a:pt x="2794" y="21591"/>
                  <a:pt x="2878" y="21551"/>
                </a:cubicBezTo>
                <a:cubicBezTo>
                  <a:pt x="2957" y="21514"/>
                  <a:pt x="3003" y="21454"/>
                  <a:pt x="3002" y="21392"/>
                </a:cubicBezTo>
                <a:lnTo>
                  <a:pt x="3002" y="21007"/>
                </a:lnTo>
                <a:cubicBezTo>
                  <a:pt x="4305" y="20981"/>
                  <a:pt x="5512" y="20945"/>
                  <a:pt x="6551" y="20875"/>
                </a:cubicBezTo>
                <a:cubicBezTo>
                  <a:pt x="7902" y="20783"/>
                  <a:pt x="9042" y="20644"/>
                  <a:pt x="9996" y="20431"/>
                </a:cubicBezTo>
                <a:cubicBezTo>
                  <a:pt x="11657" y="20044"/>
                  <a:pt x="13186" y="19489"/>
                  <a:pt x="14542" y="18802"/>
                </a:cubicBezTo>
                <a:cubicBezTo>
                  <a:pt x="15897" y="18115"/>
                  <a:pt x="17078" y="17294"/>
                  <a:pt x="18041" y="16368"/>
                </a:cubicBezTo>
                <a:cubicBezTo>
                  <a:pt x="18277" y="16163"/>
                  <a:pt x="18182" y="15871"/>
                  <a:pt x="17838" y="15742"/>
                </a:cubicBezTo>
                <a:cubicBezTo>
                  <a:pt x="17761" y="15713"/>
                  <a:pt x="17681" y="15696"/>
                  <a:pt x="17598" y="1568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4" name="Google Shape;517;p27"/>
          <p:cNvSpPr/>
          <p:nvPr/>
        </p:nvSpPr>
        <p:spPr>
          <a:xfrm rot="10800000">
            <a:off x="5458217" y="4081976"/>
            <a:ext cx="685876" cy="154549"/>
          </a:xfrm>
          <a:custGeom>
            <a:avLst/>
            <a:gdLst/>
            <a:ahLst/>
            <a:cxnLst/>
            <a:rect l="l" t="t" r="r" b="b"/>
            <a:pathLst>
              <a:path w="21482" h="21452" extrusionOk="0">
                <a:moveTo>
                  <a:pt x="16178" y="23"/>
                </a:moveTo>
                <a:cubicBezTo>
                  <a:pt x="16079" y="76"/>
                  <a:pt x="15985" y="221"/>
                  <a:pt x="15906" y="447"/>
                </a:cubicBezTo>
                <a:cubicBezTo>
                  <a:pt x="15754" y="876"/>
                  <a:pt x="15665" y="1549"/>
                  <a:pt x="15665" y="2264"/>
                </a:cubicBezTo>
                <a:lnTo>
                  <a:pt x="15665" y="5869"/>
                </a:lnTo>
                <a:lnTo>
                  <a:pt x="1194" y="5869"/>
                </a:lnTo>
                <a:cubicBezTo>
                  <a:pt x="427" y="6123"/>
                  <a:pt x="-117" y="8820"/>
                  <a:pt x="22" y="11686"/>
                </a:cubicBezTo>
                <a:cubicBezTo>
                  <a:pt x="127" y="13851"/>
                  <a:pt x="613" y="15457"/>
                  <a:pt x="1194" y="15563"/>
                </a:cubicBezTo>
                <a:lnTo>
                  <a:pt x="15665" y="15563"/>
                </a:lnTo>
                <a:lnTo>
                  <a:pt x="15665" y="19319"/>
                </a:lnTo>
                <a:cubicBezTo>
                  <a:pt x="15668" y="20023"/>
                  <a:pt x="15760" y="20681"/>
                  <a:pt x="15914" y="21076"/>
                </a:cubicBezTo>
                <a:cubicBezTo>
                  <a:pt x="16080" y="21504"/>
                  <a:pt x="16298" y="21569"/>
                  <a:pt x="16482" y="21258"/>
                </a:cubicBezTo>
                <a:lnTo>
                  <a:pt x="21178" y="12564"/>
                </a:lnTo>
                <a:cubicBezTo>
                  <a:pt x="21364" y="12218"/>
                  <a:pt x="21482" y="11488"/>
                  <a:pt x="21482" y="10716"/>
                </a:cubicBezTo>
                <a:cubicBezTo>
                  <a:pt x="21483" y="9931"/>
                  <a:pt x="21366" y="9228"/>
                  <a:pt x="21178" y="8868"/>
                </a:cubicBezTo>
                <a:lnTo>
                  <a:pt x="16474" y="144"/>
                </a:lnTo>
                <a:cubicBezTo>
                  <a:pt x="16380" y="11"/>
                  <a:pt x="16278" y="-31"/>
                  <a:pt x="16178" y="23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25455"/>
              </a:buClr>
              <a:buSzPts val="1100"/>
              <a:buFont typeface="Helvetica Neue"/>
              <a:buNone/>
            </a:pPr>
            <a:endParaRPr sz="1100" b="0" i="0" u="none" strike="noStrike" cap="none" dirty="0">
              <a:solidFill>
                <a:srgbClr val="525455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45" name="Google Shape;509;p27"/>
          <p:cNvSpPr/>
          <p:nvPr/>
        </p:nvSpPr>
        <p:spPr>
          <a:xfrm>
            <a:off x="6285722" y="3717158"/>
            <a:ext cx="2794320" cy="896400"/>
          </a:xfrm>
          <a:prstGeom prst="roundRect">
            <a:avLst>
              <a:gd name="adj" fmla="val 8096"/>
            </a:avLst>
          </a:prstGeom>
          <a:solidFill>
            <a:schemeClr val="accent1"/>
          </a:solidFill>
          <a:ln w="57150"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defTabSz="1422400">
              <a:lnSpc>
                <a:spcPct val="200000"/>
              </a:lnSpc>
              <a:spcBef>
                <a:spcPct val="0"/>
              </a:spcBef>
              <a:spcAft>
                <a:spcPct val="35000"/>
              </a:spcAft>
            </a:pPr>
            <a:endParaRPr lang="en-US" altLang="zh-TW" sz="2400" b="1" dirty="0">
              <a:solidFill>
                <a:schemeClr val="bg1"/>
              </a:solidFill>
            </a:endParaRPr>
          </a:p>
        </p:txBody>
      </p:sp>
      <p:sp>
        <p:nvSpPr>
          <p:cNvPr id="1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65354" y="616117"/>
            <a:ext cx="8952484" cy="89101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+mn-ea"/>
              </a:rPr>
              <a:t>如何</a:t>
            </a:r>
            <a:r>
              <a:rPr lang="zh-TW" altLang="en-US" sz="3200" b="1" dirty="0">
                <a:solidFill>
                  <a:schemeClr val="tx1"/>
                </a:solidFill>
                <a:latin typeface="+mn-ea"/>
              </a:rPr>
              <a:t>致電訂購外賣</a:t>
            </a:r>
            <a:r>
              <a:rPr lang="zh-TW" altLang="en-US" sz="3200" b="1" dirty="0" smtClean="0">
                <a:solidFill>
                  <a:schemeClr val="tx1"/>
                </a:solidFill>
                <a:latin typeface="+mn-ea"/>
              </a:rPr>
              <a:t>？</a:t>
            </a:r>
            <a:endParaRPr lang="en-ID" sz="3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22" name="文字方塊 21"/>
          <p:cNvSpPr txBox="1"/>
          <p:nvPr/>
        </p:nvSpPr>
        <p:spPr>
          <a:xfrm>
            <a:off x="6528466" y="2020180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1422400"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>
                <a:solidFill>
                  <a:prstClr val="white"/>
                </a:solidFill>
              </a:rPr>
              <a:t>點餐</a:t>
            </a:r>
            <a:endParaRPr lang="en-US" altLang="zh-TW" sz="2000" b="1" dirty="0">
              <a:solidFill>
                <a:prstClr val="white"/>
              </a:solidFill>
            </a:endParaRPr>
          </a:p>
        </p:txBody>
      </p:sp>
      <p:sp>
        <p:nvSpPr>
          <p:cNvPr id="24" name="文字方塊 23"/>
          <p:cNvSpPr txBox="1"/>
          <p:nvPr/>
        </p:nvSpPr>
        <p:spPr>
          <a:xfrm>
            <a:off x="6528466" y="2284477"/>
            <a:ext cx="2385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422400">
              <a:spcBef>
                <a:spcPct val="0"/>
              </a:spcBef>
              <a:spcAft>
                <a:spcPct val="35000"/>
              </a:spcAft>
            </a:pPr>
            <a:r>
              <a:rPr lang="en-US" altLang="zh-TW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事先</a:t>
            </a:r>
            <a:r>
              <a:rPr lang="zh-TW" altLang="en-US" sz="2000" b="1" dirty="0">
                <a:solidFill>
                  <a:prstClr val="white"/>
                </a:solidFill>
                <a:sym typeface="Wingdings" panose="05000000000000000000" pitchFamily="2" charset="2"/>
              </a:rPr>
              <a:t>想清楚及寫下要點的食品</a:t>
            </a:r>
            <a:endParaRPr lang="en-US" altLang="zh-TW" sz="2000" b="1" dirty="0">
              <a:solidFill>
                <a:prstClr val="white"/>
              </a:solidFill>
            </a:endParaRPr>
          </a:p>
        </p:txBody>
      </p:sp>
      <p:sp>
        <p:nvSpPr>
          <p:cNvPr id="27" name="文字方塊 26"/>
          <p:cNvSpPr txBox="1"/>
          <p:nvPr/>
        </p:nvSpPr>
        <p:spPr>
          <a:xfrm>
            <a:off x="6313652" y="3693898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1422400"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>
                <a:solidFill>
                  <a:prstClr val="white"/>
                </a:solidFill>
              </a:rPr>
              <a:t>提供送餐地址</a:t>
            </a:r>
          </a:p>
        </p:txBody>
      </p:sp>
      <p:sp>
        <p:nvSpPr>
          <p:cNvPr id="28" name="文字方塊 27"/>
          <p:cNvSpPr txBox="1"/>
          <p:nvPr/>
        </p:nvSpPr>
        <p:spPr>
          <a:xfrm>
            <a:off x="6313652" y="3983855"/>
            <a:ext cx="176926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422400">
              <a:spcBef>
                <a:spcPct val="0"/>
              </a:spcBef>
              <a:spcAft>
                <a:spcPct val="35000"/>
              </a:spcAft>
            </a:pPr>
            <a:r>
              <a:rPr lang="en-US" altLang="zh-TW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</a:t>
            </a:r>
            <a:r>
              <a:rPr lang="zh-TW" altLang="en-US" sz="2000" b="1" dirty="0">
                <a:solidFill>
                  <a:prstClr val="white"/>
                </a:solidFill>
                <a:sym typeface="Wingdings" panose="05000000000000000000" pitchFamily="2" charset="2"/>
              </a:rPr>
              <a:t>地址要詳細</a:t>
            </a:r>
            <a:endParaRPr lang="en-US" altLang="zh-TW" sz="2000" b="1" dirty="0">
              <a:solidFill>
                <a:prstClr val="white"/>
              </a:solidFill>
            </a:endParaRPr>
          </a:p>
        </p:txBody>
      </p:sp>
      <p:sp>
        <p:nvSpPr>
          <p:cNvPr id="29" name="文字方塊 28"/>
          <p:cNvSpPr txBox="1"/>
          <p:nvPr/>
        </p:nvSpPr>
        <p:spPr>
          <a:xfrm>
            <a:off x="6313652" y="4248557"/>
            <a:ext cx="27998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422400">
              <a:spcBef>
                <a:spcPct val="0"/>
              </a:spcBef>
              <a:spcAft>
                <a:spcPct val="35000"/>
              </a:spcAft>
            </a:pPr>
            <a:r>
              <a:rPr lang="en-US" altLang="zh-TW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</a:t>
            </a:r>
            <a:r>
              <a:rPr lang="zh-TW" altLang="en-US" sz="2000" b="1" dirty="0">
                <a:solidFill>
                  <a:prstClr val="white"/>
                </a:solidFill>
                <a:sym typeface="Wingdings" panose="05000000000000000000" pitchFamily="2" charset="2"/>
              </a:rPr>
              <a:t>外賣員</a:t>
            </a:r>
            <a:r>
              <a:rPr lang="zh-TW" altLang="en-US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才可準確</a:t>
            </a:r>
            <a:r>
              <a:rPr lang="zh-TW" altLang="en-US" sz="2000" b="1" dirty="0">
                <a:solidFill>
                  <a:prstClr val="white"/>
                </a:solidFill>
                <a:sym typeface="Wingdings" panose="05000000000000000000" pitchFamily="2" charset="2"/>
              </a:rPr>
              <a:t>送遞</a:t>
            </a:r>
            <a:endParaRPr lang="en-US" altLang="zh-TW" sz="2000" b="1" dirty="0">
              <a:solidFill>
                <a:prstClr val="white"/>
              </a:solidFill>
            </a:endParaRPr>
          </a:p>
        </p:txBody>
      </p:sp>
      <p:sp>
        <p:nvSpPr>
          <p:cNvPr id="32" name="文字方塊 31"/>
          <p:cNvSpPr txBox="1"/>
          <p:nvPr/>
        </p:nvSpPr>
        <p:spPr>
          <a:xfrm>
            <a:off x="2814598" y="3826321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1422400"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>
                <a:solidFill>
                  <a:prstClr val="white"/>
                </a:solidFill>
              </a:rPr>
              <a:t>等候送餐</a:t>
            </a:r>
          </a:p>
        </p:txBody>
      </p:sp>
      <p:sp>
        <p:nvSpPr>
          <p:cNvPr id="33" name="文字方塊 32"/>
          <p:cNvSpPr txBox="1"/>
          <p:nvPr/>
        </p:nvSpPr>
        <p:spPr>
          <a:xfrm>
            <a:off x="2814598" y="4130605"/>
            <a:ext cx="296190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422400">
              <a:spcBef>
                <a:spcPct val="0"/>
              </a:spcBef>
              <a:spcAft>
                <a:spcPct val="35000"/>
              </a:spcAft>
            </a:pPr>
            <a:r>
              <a:rPr lang="en-US" altLang="zh-TW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可能大約半小時</a:t>
            </a:r>
            <a:endParaRPr lang="en-US" altLang="zh-TW" sz="2000" b="1" dirty="0">
              <a:solidFill>
                <a:prstClr val="white"/>
              </a:solidFill>
            </a:endParaRPr>
          </a:p>
        </p:txBody>
      </p:sp>
      <p:sp>
        <p:nvSpPr>
          <p:cNvPr id="39" name="文字方塊 38"/>
          <p:cNvSpPr txBox="1"/>
          <p:nvPr/>
        </p:nvSpPr>
        <p:spPr>
          <a:xfrm>
            <a:off x="2564851" y="5363826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defTabSz="1422400"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>
                <a:solidFill>
                  <a:prstClr val="white"/>
                </a:solidFill>
              </a:rPr>
              <a:t>付款給外賣員</a:t>
            </a:r>
          </a:p>
        </p:txBody>
      </p:sp>
      <p:sp>
        <p:nvSpPr>
          <p:cNvPr id="40" name="文字方塊 39"/>
          <p:cNvSpPr txBox="1"/>
          <p:nvPr/>
        </p:nvSpPr>
        <p:spPr>
          <a:xfrm>
            <a:off x="2564851" y="5617149"/>
            <a:ext cx="23343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422400">
              <a:spcBef>
                <a:spcPct val="0"/>
              </a:spcBef>
              <a:spcAft>
                <a:spcPct val="35000"/>
              </a:spcAft>
            </a:pPr>
            <a:r>
              <a:rPr lang="en-US" altLang="zh-TW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方式視乎餐廳</a:t>
            </a:r>
            <a:endParaRPr lang="en-US" altLang="zh-TW" sz="2000" b="1" dirty="0">
              <a:solidFill>
                <a:prstClr val="white"/>
              </a:solidFill>
            </a:endParaRPr>
          </a:p>
        </p:txBody>
      </p:sp>
      <p:sp>
        <p:nvSpPr>
          <p:cNvPr id="41" name="文字方塊 40"/>
          <p:cNvSpPr txBox="1"/>
          <p:nvPr/>
        </p:nvSpPr>
        <p:spPr>
          <a:xfrm>
            <a:off x="2564851" y="5908247"/>
            <a:ext cx="4248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defTabSz="1422400">
              <a:spcBef>
                <a:spcPct val="0"/>
              </a:spcBef>
              <a:spcAft>
                <a:spcPct val="35000"/>
              </a:spcAft>
            </a:pPr>
            <a:r>
              <a:rPr lang="en-US" altLang="zh-TW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solidFill>
                  <a:prstClr val="white"/>
                </a:solidFill>
                <a:sym typeface="Wingdings" panose="05000000000000000000" pitchFamily="2" charset="2"/>
              </a:rPr>
              <a:t>茶餐廳：現金；個別餐廳：信用咭</a:t>
            </a:r>
            <a:endParaRPr lang="en-US" altLang="zh-TW" sz="2000" b="1" dirty="0">
              <a:solidFill>
                <a:prstClr val="white"/>
              </a:solidFill>
            </a:endParaRPr>
          </a:p>
        </p:txBody>
      </p:sp>
      <p:sp>
        <p:nvSpPr>
          <p:cNvPr id="30" name="手繪多邊形 29"/>
          <p:cNvSpPr/>
          <p:nvPr/>
        </p:nvSpPr>
        <p:spPr>
          <a:xfrm flipH="1">
            <a:off x="1374751" y="1713972"/>
            <a:ext cx="1296000" cy="43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首先，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37" name="手繪多邊形 36"/>
          <p:cNvSpPr/>
          <p:nvPr/>
        </p:nvSpPr>
        <p:spPr>
          <a:xfrm>
            <a:off x="8767666" y="1661680"/>
            <a:ext cx="1296000" cy="43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之後，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42" name="手繪多邊形 41"/>
          <p:cNvSpPr/>
          <p:nvPr/>
        </p:nvSpPr>
        <p:spPr>
          <a:xfrm>
            <a:off x="8767666" y="2099412"/>
            <a:ext cx="828000" cy="43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會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46" name="手繪多邊形 45"/>
          <p:cNvSpPr/>
          <p:nvPr/>
        </p:nvSpPr>
        <p:spPr>
          <a:xfrm flipH="1">
            <a:off x="834751" y="3412710"/>
            <a:ext cx="1836000" cy="43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之後，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47" name="手繪多邊形 46"/>
          <p:cNvSpPr/>
          <p:nvPr/>
        </p:nvSpPr>
        <p:spPr>
          <a:xfrm flipH="1">
            <a:off x="1842751" y="3960741"/>
            <a:ext cx="828000" cy="43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要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48" name="手繪多邊形 47"/>
          <p:cNvSpPr/>
          <p:nvPr/>
        </p:nvSpPr>
        <p:spPr>
          <a:xfrm>
            <a:off x="8767666" y="3416948"/>
            <a:ext cx="1296000" cy="43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之後，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49" name="手繪多邊形 48"/>
          <p:cNvSpPr/>
          <p:nvPr/>
        </p:nvSpPr>
        <p:spPr>
          <a:xfrm>
            <a:off x="7939666" y="3822100"/>
            <a:ext cx="828000" cy="43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要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50" name="手繪多邊形 49"/>
          <p:cNvSpPr/>
          <p:nvPr/>
        </p:nvSpPr>
        <p:spPr>
          <a:xfrm flipH="1">
            <a:off x="1374751" y="5046041"/>
            <a:ext cx="1296000" cy="43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最後，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51" name="手繪多邊形 50"/>
          <p:cNvSpPr/>
          <p:nvPr/>
        </p:nvSpPr>
        <p:spPr>
          <a:xfrm>
            <a:off x="4457963" y="5424513"/>
            <a:ext cx="828000" cy="43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要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grpSp>
        <p:nvGrpSpPr>
          <p:cNvPr id="53" name="群組 52"/>
          <p:cNvGrpSpPr/>
          <p:nvPr/>
        </p:nvGrpSpPr>
        <p:grpSpPr>
          <a:xfrm>
            <a:off x="5491681" y="317274"/>
            <a:ext cx="1584000" cy="432000"/>
            <a:chOff x="2139619" y="5630815"/>
            <a:chExt cx="2662490" cy="634401"/>
          </a:xfrm>
        </p:grpSpPr>
        <p:sp>
          <p:nvSpPr>
            <p:cNvPr id="54" name="手繪多邊形 53"/>
            <p:cNvSpPr/>
            <p:nvPr/>
          </p:nvSpPr>
          <p:spPr>
            <a:xfrm flipH="1">
              <a:off x="2139621" y="5630815"/>
              <a:ext cx="2662488" cy="634401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zh-TW" b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2139619" y="5672609"/>
              <a:ext cx="2529308" cy="5423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TW" altLang="en-US" b="1" i="1" dirty="0">
                  <a:latin typeface="+mn-ea"/>
                </a:rPr>
                <a:t>我會</a:t>
              </a:r>
              <a:r>
                <a:rPr lang="zh-TW" altLang="en-US" b="1" i="1" dirty="0" smtClean="0">
                  <a:latin typeface="+mn-ea"/>
                </a:rPr>
                <a:t>說明</a:t>
              </a:r>
              <a:r>
                <a:rPr lang="en-US" altLang="zh-TW" b="1" i="1" dirty="0" smtClean="0">
                  <a:latin typeface="+mn-ea"/>
                </a:rPr>
                <a:t>……</a:t>
              </a:r>
              <a:endParaRPr lang="en-US" altLang="zh-TW" b="1" i="1" dirty="0">
                <a:latin typeface="+mn-ea"/>
              </a:endParaRPr>
            </a:p>
          </p:txBody>
        </p:sp>
      </p:grpSp>
      <p:sp>
        <p:nvSpPr>
          <p:cNvPr id="56" name="手繪多邊形 55"/>
          <p:cNvSpPr/>
          <p:nvPr/>
        </p:nvSpPr>
        <p:spPr>
          <a:xfrm>
            <a:off x="8948626" y="4138092"/>
            <a:ext cx="1044000" cy="43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可以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57" name="手繪多邊形 56"/>
          <p:cNvSpPr/>
          <p:nvPr/>
        </p:nvSpPr>
        <p:spPr>
          <a:xfrm>
            <a:off x="6704093" y="5744237"/>
            <a:ext cx="1044000" cy="43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例如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grpSp>
        <p:nvGrpSpPr>
          <p:cNvPr id="58" name="群組 57"/>
          <p:cNvGrpSpPr/>
          <p:nvPr/>
        </p:nvGrpSpPr>
        <p:grpSpPr>
          <a:xfrm flipH="1">
            <a:off x="7843792" y="5141245"/>
            <a:ext cx="2700000" cy="432000"/>
            <a:chOff x="2139619" y="5630815"/>
            <a:chExt cx="2662490" cy="634401"/>
          </a:xfrm>
        </p:grpSpPr>
        <p:sp>
          <p:nvSpPr>
            <p:cNvPr id="59" name="手繪多邊形 58"/>
            <p:cNvSpPr/>
            <p:nvPr/>
          </p:nvSpPr>
          <p:spPr>
            <a:xfrm flipH="1">
              <a:off x="2139621" y="5630815"/>
              <a:ext cx="2662488" cy="634401"/>
            </a:xfrm>
            <a:custGeom>
              <a:avLst/>
              <a:gdLst>
                <a:gd name="connsiteX0" fmla="*/ 83005 w 2343150"/>
                <a:gd name="connsiteY0" fmla="*/ 0 h 642672"/>
                <a:gd name="connsiteX1" fmla="*/ 2260145 w 2343150"/>
                <a:gd name="connsiteY1" fmla="*/ 0 h 642672"/>
                <a:gd name="connsiteX2" fmla="*/ 2343150 w 2343150"/>
                <a:gd name="connsiteY2" fmla="*/ 83005 h 642672"/>
                <a:gd name="connsiteX3" fmla="*/ 2343150 w 2343150"/>
                <a:gd name="connsiteY3" fmla="*/ 415015 h 642672"/>
                <a:gd name="connsiteX4" fmla="*/ 2260145 w 2343150"/>
                <a:gd name="connsiteY4" fmla="*/ 498020 h 642672"/>
                <a:gd name="connsiteX5" fmla="*/ 363207 w 2343150"/>
                <a:gd name="connsiteY5" fmla="*/ 498020 h 642672"/>
                <a:gd name="connsiteX6" fmla="*/ 161656 w 2343150"/>
                <a:gd name="connsiteY6" fmla="*/ 642672 h 642672"/>
                <a:gd name="connsiteX7" fmla="*/ 146722 w 2343150"/>
                <a:gd name="connsiteY7" fmla="*/ 498020 h 642672"/>
                <a:gd name="connsiteX8" fmla="*/ 83005 w 2343150"/>
                <a:gd name="connsiteY8" fmla="*/ 498020 h 642672"/>
                <a:gd name="connsiteX9" fmla="*/ 0 w 2343150"/>
                <a:gd name="connsiteY9" fmla="*/ 415015 h 642672"/>
                <a:gd name="connsiteX10" fmla="*/ 0 w 2343150"/>
                <a:gd name="connsiteY10" fmla="*/ 83005 h 642672"/>
                <a:gd name="connsiteX11" fmla="*/ 83005 w 2343150"/>
                <a:gd name="connsiteY11" fmla="*/ 0 h 642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343150" h="642672">
                  <a:moveTo>
                    <a:pt x="83005" y="0"/>
                  </a:moveTo>
                  <a:lnTo>
                    <a:pt x="2260145" y="0"/>
                  </a:lnTo>
                  <a:cubicBezTo>
                    <a:pt x="2305987" y="0"/>
                    <a:pt x="2343150" y="37163"/>
                    <a:pt x="2343150" y="83005"/>
                  </a:cubicBezTo>
                  <a:lnTo>
                    <a:pt x="2343150" y="415015"/>
                  </a:lnTo>
                  <a:cubicBezTo>
                    <a:pt x="2343150" y="460857"/>
                    <a:pt x="2305987" y="498020"/>
                    <a:pt x="2260145" y="498020"/>
                  </a:cubicBezTo>
                  <a:lnTo>
                    <a:pt x="363207" y="498020"/>
                  </a:lnTo>
                  <a:lnTo>
                    <a:pt x="161656" y="642672"/>
                  </a:lnTo>
                  <a:lnTo>
                    <a:pt x="146722" y="498020"/>
                  </a:lnTo>
                  <a:lnTo>
                    <a:pt x="83005" y="498020"/>
                  </a:lnTo>
                  <a:cubicBezTo>
                    <a:pt x="37163" y="498020"/>
                    <a:pt x="0" y="460857"/>
                    <a:pt x="0" y="415015"/>
                  </a:cubicBezTo>
                  <a:lnTo>
                    <a:pt x="0" y="83005"/>
                  </a:lnTo>
                  <a:cubicBezTo>
                    <a:pt x="0" y="37163"/>
                    <a:pt x="37163" y="0"/>
                    <a:pt x="83005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altLang="zh-TW" b="1" dirty="0">
                <a:solidFill>
                  <a:schemeClr val="tx1"/>
                </a:solidFill>
                <a:latin typeface="+mj-ea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2139619" y="5672609"/>
              <a:ext cx="2640486" cy="5423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TW" altLang="en-US" b="1" i="1" dirty="0">
                  <a:latin typeface="+mn-ea"/>
                </a:rPr>
                <a:t>以上就是</a:t>
              </a:r>
              <a:r>
                <a:rPr lang="en-US" altLang="zh-TW" b="1" i="1" dirty="0">
                  <a:latin typeface="+mn-ea"/>
                </a:rPr>
                <a:t>……</a:t>
              </a:r>
              <a:r>
                <a:rPr lang="zh-TW" altLang="en-US" b="1" i="1" dirty="0">
                  <a:latin typeface="+mn-ea"/>
                </a:rPr>
                <a:t>的</a:t>
              </a:r>
              <a:r>
                <a:rPr lang="en-US" altLang="zh-TW" b="1" i="1" dirty="0">
                  <a:latin typeface="+mn-ea"/>
                </a:rPr>
                <a:t>……</a:t>
              </a:r>
              <a:r>
                <a:rPr lang="zh-TW" altLang="en-US" b="1" i="1" dirty="0" smtClean="0">
                  <a:latin typeface="+mn-ea"/>
                </a:rPr>
                <a:t>步驟</a:t>
              </a:r>
              <a:endParaRPr lang="zh-TW" altLang="en-US" b="1" i="1" dirty="0">
                <a:latin typeface="+mn-ea"/>
              </a:endParaRPr>
            </a:p>
          </p:txBody>
        </p:sp>
      </p:grpSp>
      <p:sp>
        <p:nvSpPr>
          <p:cNvPr id="6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3779" y="627475"/>
            <a:ext cx="252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24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運用程序說明模範短語</a:t>
            </a:r>
            <a:endParaRPr lang="en-ID" altLang="zh-TW" sz="24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6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286183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442082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7" grpId="0" animBg="1"/>
      <p:bldP spid="42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6" grpId="0" animBg="1"/>
      <p:bldP spid="5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65354" y="616117"/>
            <a:ext cx="8952484" cy="89101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+mn-ea"/>
              </a:rPr>
              <a:t>如何</a:t>
            </a:r>
            <a:r>
              <a:rPr lang="zh-TW" altLang="en-US" sz="3200" b="1" dirty="0">
                <a:solidFill>
                  <a:schemeClr val="tx1"/>
                </a:solidFill>
                <a:latin typeface="+mn-ea"/>
              </a:rPr>
              <a:t>致電訂購外賣</a:t>
            </a:r>
            <a:r>
              <a:rPr lang="zh-TW" altLang="en-US" sz="3200" b="1" dirty="0" smtClean="0">
                <a:solidFill>
                  <a:schemeClr val="tx1"/>
                </a:solidFill>
                <a:latin typeface="+mn-ea"/>
              </a:rPr>
              <a:t>？</a:t>
            </a:r>
            <a:endParaRPr lang="en-ID" sz="32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286183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76955065"/>
              </p:ext>
            </p:extLst>
          </p:nvPr>
        </p:nvGraphicFramePr>
        <p:xfrm>
          <a:off x="1454727" y="1849581"/>
          <a:ext cx="8991600" cy="441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9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632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dirty="0" smtClean="0">
                          <a:solidFill>
                            <a:schemeClr val="tx1"/>
                          </a:solidFill>
                        </a:rPr>
                        <a:t>點題</a:t>
                      </a:r>
                      <a:endParaRPr lang="en-US" altLang="zh-TW" sz="2000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TW" altLang="en-US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我會說明致電訂購外賣的程序。</a:t>
                      </a:r>
                      <a:endParaRPr lang="en-US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步驟一</a:t>
                      </a:r>
                      <a:endParaRPr lang="en-US" altLang="zh-TW" sz="2000" b="1" i="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TW" altLang="en-US" sz="18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首先，要致電餐廳。</a:t>
                      </a:r>
                      <a:endParaRPr lang="en-US" altLang="zh-TW" sz="18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TW" altLang="en-US" sz="2000" b="1" i="0" u="non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步驟二</a:t>
                      </a:r>
                      <a:endParaRPr lang="en-US" altLang="zh-TW" sz="2000" b="1" i="0" u="none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之後，要點餐，客人通常會事先想清楚及寫下要點的食品。</a:t>
                      </a:r>
                      <a:endParaRPr lang="en-US" sz="18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TW" altLang="en-US" sz="2000" b="1" i="0" u="non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步驟三</a:t>
                      </a:r>
                      <a:endParaRPr lang="en-US" altLang="zh-TW" sz="2000" b="1" i="0" u="none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之後，要向職員提供送餐地址，而且地址要詳細，外賣員才可以準確送遞食物。</a:t>
                      </a:r>
                      <a:endParaRPr lang="en-US" sz="1800" b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None/>
                      </a:pPr>
                      <a:r>
                        <a:rPr lang="zh-TW" altLang="en-US" sz="2000" b="1" dirty="0" smtClean="0">
                          <a:solidFill>
                            <a:schemeClr val="tx1"/>
                          </a:solidFill>
                        </a:rPr>
                        <a:t>步驟四</a:t>
                      </a:r>
                      <a:endParaRPr lang="en-US" altLang="zh-TW" sz="2000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TW" altLang="en-US" sz="18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之後，要等候外賣員送餐，可能要等大約半小時。</a:t>
                      </a:r>
                      <a:endParaRPr lang="en-US" altLang="zh-TW" sz="18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TW" altLang="en-US" sz="2000" b="1" i="0" u="non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最後的步驟</a:t>
                      </a:r>
                      <a:endParaRPr lang="en-US" altLang="zh-TW" sz="2000" b="1" i="0" u="none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最後，要付款給外賣員，付款的方式視乎餐廳，例如茶餐廳通常只收取現金，亦有個別餐廳可以信用咭付款。</a:t>
                      </a:r>
                      <a:endParaRPr lang="en-US" altLang="zh-TW" sz="18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TW" altLang="en-US" sz="2000" b="1" i="0" u="non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總結</a:t>
                      </a:r>
                      <a:endParaRPr lang="en-US" altLang="zh-TW" sz="2000" b="1" i="0" u="none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TW" altLang="en-US" sz="18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以上就是致電訂購外賣的五個步驟。</a:t>
                      </a:r>
                      <a:endParaRPr lang="en-US" altLang="zh-TW" sz="18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32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880000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說話內容例子</a:t>
            </a:r>
          </a:p>
        </p:txBody>
      </p:sp>
    </p:spTree>
    <p:extLst>
      <p:ext uri="{BB962C8B-B14F-4D97-AF65-F5344CB8AC3E}">
        <p14:creationId xmlns:p14="http://schemas.microsoft.com/office/powerpoint/2010/main" val="1130359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2768792" y="1610555"/>
            <a:ext cx="6654417" cy="3673963"/>
            <a:chOff x="1259583" y="1610555"/>
            <a:chExt cx="6654417" cy="3673963"/>
          </a:xfrm>
        </p:grpSpPr>
        <p:grpSp>
          <p:nvGrpSpPr>
            <p:cNvPr id="84" name="群組 83"/>
            <p:cNvGrpSpPr/>
            <p:nvPr/>
          </p:nvGrpSpPr>
          <p:grpSpPr>
            <a:xfrm rot="16200000">
              <a:off x="402348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95" name="向右箭號 94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6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2" name="群組 1"/>
            <p:cNvGrpSpPr/>
            <p:nvPr/>
          </p:nvGrpSpPr>
          <p:grpSpPr>
            <a:xfrm>
              <a:off x="4530000" y="1610555"/>
              <a:ext cx="3384000" cy="3673963"/>
              <a:chOff x="4728228" y="1784180"/>
              <a:chExt cx="2814714" cy="4078939"/>
            </a:xfrm>
          </p:grpSpPr>
          <p:grpSp>
            <p:nvGrpSpPr>
              <p:cNvPr id="28" name="群組 27"/>
              <p:cNvGrpSpPr/>
              <p:nvPr/>
            </p:nvGrpSpPr>
            <p:grpSpPr>
              <a:xfrm>
                <a:off x="4728228" y="1784180"/>
                <a:ext cx="2814714" cy="4078939"/>
                <a:chOff x="4577925" y="2909383"/>
                <a:chExt cx="2421928" cy="2501160"/>
              </a:xfrm>
            </p:grpSpPr>
            <p:pic>
              <p:nvPicPr>
                <p:cNvPr id="27" name="圖片 26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3"/>
                  <a:ext cx="2421928" cy="2501160"/>
                </a:xfrm>
                <a:prstGeom prst="rect">
                  <a:avLst/>
                </a:prstGeom>
              </p:spPr>
            </p:pic>
            <p:sp>
              <p:nvSpPr>
                <p:cNvPr id="76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3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0"/>
                <a:ext cx="2372132" cy="29728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4" action="ppaction://hlinksldjump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5" action="ppaction://hlinksldjump"/>
                  </a:rPr>
                  <a:t>建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5" action="ppaction://hlinksldjump"/>
                  </a:rPr>
                  <a:t>構</a:t>
                </a: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5" action="ppaction://hlinksldjump"/>
                  </a:rPr>
                  <a:t>程序</a:t>
                </a: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5" action="ppaction://hlinksldjump"/>
                  </a:rPr>
                  <a:t>說明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5" action="ppaction://hlinksldjump"/>
                  </a:rPr>
                  <a:t>組織圖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6" action="ppaction://hlinksldjump"/>
                  </a:rPr>
                  <a:t>檢視關鍵步驟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7" action="ppaction://hlinksldjump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8" action="ppaction://hlinksldjump"/>
                  </a:rPr>
                  <a:t>運用程序</a:t>
                </a: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8" action="ppaction://hlinksldjump"/>
                  </a:rPr>
                  <a:t>說明模範</a:t>
                </a: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8" action="ppaction://hlinksldjump"/>
                  </a:rPr>
                  <a:t>短</a:t>
                </a: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8" action="ppaction://hlinksldjump"/>
                  </a:rPr>
                  <a:t>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8" action="ppaction://hlinksldjump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6" name="群組 5"/>
            <p:cNvGrpSpPr/>
            <p:nvPr/>
          </p:nvGrpSpPr>
          <p:grpSpPr>
            <a:xfrm>
              <a:off x="1259583" y="1610556"/>
              <a:ext cx="2806252" cy="3673962"/>
              <a:chOff x="1657543" y="1597714"/>
              <a:chExt cx="2806252" cy="3673962"/>
            </a:xfrm>
          </p:grpSpPr>
          <p:grpSp>
            <p:nvGrpSpPr>
              <p:cNvPr id="29" name="群組 28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26" name="圖片 25"/>
                <p:cNvPicPr>
                  <a:picLocks noChangeAspect="1"/>
                </p:cNvPicPr>
                <p:nvPr/>
              </p:nvPicPr>
              <p:blipFill>
                <a:blip r:embed="rId9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72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25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10" action="ppaction://hlinksldjump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11" action="ppaction://hlinksldjump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7750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2768792" y="1610555"/>
            <a:ext cx="6654417" cy="3721319"/>
            <a:chOff x="1259583" y="1610555"/>
            <a:chExt cx="6654417" cy="3721319"/>
          </a:xfrm>
        </p:grpSpPr>
        <p:grpSp>
          <p:nvGrpSpPr>
            <p:cNvPr id="84" name="群組 83"/>
            <p:cNvGrpSpPr/>
            <p:nvPr/>
          </p:nvGrpSpPr>
          <p:grpSpPr>
            <a:xfrm rot="16200000">
              <a:off x="402348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95" name="向右箭號 94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6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2" name="群組 1"/>
            <p:cNvGrpSpPr/>
            <p:nvPr/>
          </p:nvGrpSpPr>
          <p:grpSpPr>
            <a:xfrm>
              <a:off x="4530000" y="1610555"/>
              <a:ext cx="3384000" cy="3721319"/>
              <a:chOff x="4728228" y="1784180"/>
              <a:chExt cx="2814714" cy="4131515"/>
            </a:xfrm>
          </p:grpSpPr>
          <p:grpSp>
            <p:nvGrpSpPr>
              <p:cNvPr id="28" name="群組 27"/>
              <p:cNvGrpSpPr/>
              <p:nvPr/>
            </p:nvGrpSpPr>
            <p:grpSpPr>
              <a:xfrm>
                <a:off x="4728228" y="1784180"/>
                <a:ext cx="2814714" cy="4078939"/>
                <a:chOff x="4577925" y="2909383"/>
                <a:chExt cx="2421928" cy="2501160"/>
              </a:xfrm>
            </p:grpSpPr>
            <p:pic>
              <p:nvPicPr>
                <p:cNvPr id="27" name="圖片 26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3"/>
                  <a:ext cx="2421928" cy="2501160"/>
                </a:xfrm>
                <a:prstGeom prst="rect">
                  <a:avLst/>
                </a:prstGeom>
              </p:spPr>
            </p:pic>
            <p:sp>
              <p:nvSpPr>
                <p:cNvPr id="76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3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1"/>
                <a:ext cx="2372132" cy="33828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構</a:t>
                </a: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程序</a:t>
                </a: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說明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檢視關鍵步驟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運用程序</a:t>
                </a: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說明模範</a:t>
                </a: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短</a:t>
                </a: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6" name="群組 5"/>
            <p:cNvGrpSpPr/>
            <p:nvPr/>
          </p:nvGrpSpPr>
          <p:grpSpPr>
            <a:xfrm>
              <a:off x="1259583" y="1610556"/>
              <a:ext cx="2806252" cy="3673962"/>
              <a:chOff x="1657543" y="1597714"/>
              <a:chExt cx="2806252" cy="3673962"/>
            </a:xfrm>
          </p:grpSpPr>
          <p:grpSp>
            <p:nvGrpSpPr>
              <p:cNvPr id="29" name="群組 28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26" name="圖片 25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72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25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18" name="矩形 17"/>
          <p:cNvSpPr/>
          <p:nvPr/>
        </p:nvSpPr>
        <p:spPr>
          <a:xfrm>
            <a:off x="3369466" y="2456436"/>
            <a:ext cx="1296000" cy="3049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164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26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30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1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  <p:grpSp>
          <p:nvGrpSpPr>
            <p:cNvPr id="27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28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rgbClr val="E5B7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9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6</a:t>
            </a:fld>
            <a:endParaRPr lang="en-US" dirty="0"/>
          </a:p>
        </p:txBody>
      </p:sp>
      <p:sp>
        <p:nvSpPr>
          <p:cNvPr id="1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568672" y="2948069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學習策略介紹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29803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7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辨識標誌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字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7711177" cy="36933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endParaRPr lang="en-US" altLang="zh-TW" sz="2400" b="1" dirty="0" smtClean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要掌握良好的「評述性話語」能力，學生首先應學會識別不同「評述性話語」的類型。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透過學習從標題或題目辨認出標誌不同「評述性話語」類型的字詞，學生更能識別有關的「評述性話語」類型。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識別「評述性話語」類型後，學生能更準確地選用相應的學習策略，促進思考及組織內容。</a:t>
            </a:r>
          </a:p>
        </p:txBody>
      </p:sp>
    </p:spTree>
    <p:extLst>
      <p:ext uri="{BB962C8B-B14F-4D97-AF65-F5344CB8AC3E}">
        <p14:creationId xmlns:p14="http://schemas.microsoft.com/office/powerpoint/2010/main" val="2610064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2069680" y="2876129"/>
            <a:ext cx="1258481" cy="125847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4CD2CF01-92D0-4B5B-BD00-2EF66CE88354}"/>
              </a:ext>
            </a:extLst>
          </p:cNvPr>
          <p:cNvSpPr/>
          <p:nvPr/>
        </p:nvSpPr>
        <p:spPr>
          <a:xfrm>
            <a:off x="6774212" y="5953059"/>
            <a:ext cx="496185" cy="496183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9571810" y="270440"/>
            <a:ext cx="1258481" cy="1258478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6" name="群組 15"/>
          <p:cNvGrpSpPr/>
          <p:nvPr/>
        </p:nvGrpSpPr>
        <p:grpSpPr>
          <a:xfrm>
            <a:off x="4392799" y="3640449"/>
            <a:ext cx="2936724" cy="2950476"/>
            <a:chOff x="736854" y="1514433"/>
            <a:chExt cx="2936724" cy="2950476"/>
          </a:xfrm>
        </p:grpSpPr>
        <p:sp>
          <p:nvSpPr>
            <p:cNvPr id="148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736854" y="1514433"/>
              <a:ext cx="2936724" cy="2950476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49" name="文字方塊 148"/>
            <p:cNvSpPr txBox="1"/>
            <p:nvPr/>
          </p:nvSpPr>
          <p:spPr>
            <a:xfrm>
              <a:off x="765265" y="1835509"/>
              <a:ext cx="2879903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進行</a:t>
              </a:r>
              <a:endParaRPr lang="en-US" altLang="zh-TW" sz="36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完成</a:t>
              </a:r>
              <a:endParaRPr lang="en-US" altLang="zh-TW" sz="36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做</a:t>
              </a:r>
              <a:endParaRPr lang="en-US" altLang="zh-TW" sz="36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辦理</a:t>
              </a:r>
              <a:endParaRPr lang="zh-TW" altLang="en-US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8" name="投影片編號版面配置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8</a:t>
            </a:fld>
            <a:endParaRPr lang="en-US" dirty="0"/>
          </a:p>
        </p:txBody>
      </p:sp>
      <p:sp>
        <p:nvSpPr>
          <p:cNvPr id="2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9178" y="1645534"/>
            <a:ext cx="6639685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標題或題目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中的標誌字詞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能夠標示答案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的話語類型或所達到的溝通功能，以下是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一些標示程序說明的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常見標誌字詞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：</a:t>
            </a:r>
            <a:endParaRPr lang="en-US" altLang="zh-TW" sz="2400" dirty="0">
              <a:latin typeface="Microsoft JhengHei" panose="020B0604030504040204" pitchFamily="34" charset="-120"/>
              <a:ea typeface="Microsoft JhengHei" panose="020B0604030504040204" pitchFamily="34" charset="-120"/>
              <a:cs typeface="DFPBiaoKaiShu-B5" panose="03000500000000000000" pitchFamily="66" charset="-128"/>
            </a:endParaRPr>
          </a:p>
        </p:txBody>
      </p:sp>
      <p:sp>
        <p:nvSpPr>
          <p:cNvPr id="2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辨識標誌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字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9" name="群組 18"/>
          <p:cNvGrpSpPr/>
          <p:nvPr/>
        </p:nvGrpSpPr>
        <p:grpSpPr>
          <a:xfrm>
            <a:off x="8103448" y="2486287"/>
            <a:ext cx="2936724" cy="2950476"/>
            <a:chOff x="736854" y="1514433"/>
            <a:chExt cx="2936724" cy="2950476"/>
          </a:xfrm>
        </p:grpSpPr>
        <p:sp>
          <p:nvSpPr>
            <p:cNvPr id="22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736854" y="1514433"/>
              <a:ext cx="2936724" cy="2950476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3" name="文字方塊 22"/>
            <p:cNvSpPr txBox="1"/>
            <p:nvPr/>
          </p:nvSpPr>
          <p:spPr>
            <a:xfrm>
              <a:off x="765265" y="2112508"/>
              <a:ext cx="2879903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步驟  過程</a:t>
              </a:r>
              <a:endParaRPr lang="zh-TW" altLang="en-US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流程  次序</a:t>
              </a:r>
              <a:endParaRPr lang="zh-TW" altLang="en-US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順序  經過</a:t>
              </a:r>
              <a:endParaRPr lang="zh-TW" altLang="en-US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grpSp>
        <p:nvGrpSpPr>
          <p:cNvPr id="24" name="群組 23"/>
          <p:cNvGrpSpPr/>
          <p:nvPr/>
        </p:nvGrpSpPr>
        <p:grpSpPr>
          <a:xfrm>
            <a:off x="391437" y="3002583"/>
            <a:ext cx="2936724" cy="2950476"/>
            <a:chOff x="736854" y="1514433"/>
            <a:chExt cx="2936724" cy="2950476"/>
          </a:xfrm>
        </p:grpSpPr>
        <p:sp>
          <p:nvSpPr>
            <p:cNvPr id="25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736854" y="1514433"/>
              <a:ext cx="2936724" cy="2950476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6" name="文字方塊 25"/>
            <p:cNvSpPr txBox="1"/>
            <p:nvPr/>
          </p:nvSpPr>
          <p:spPr>
            <a:xfrm>
              <a:off x="765265" y="2112508"/>
              <a:ext cx="2879903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如何</a:t>
              </a:r>
            </a:p>
            <a:p>
              <a:pPr algn="ctr"/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怎樣</a:t>
              </a:r>
            </a:p>
            <a:p>
              <a:pPr algn="ctr"/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怎麼樣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17722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投影片編號版面配置區 3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9</a:t>
            </a:fld>
            <a:endParaRPr lang="en-US" dirty="0"/>
          </a:p>
        </p:txBody>
      </p:sp>
      <p:sp>
        <p:nvSpPr>
          <p:cNvPr id="1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>
            <a:off x="4271985" y="291999"/>
            <a:ext cx="7604269" cy="77553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程序說明標誌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字詞其他意思</a:t>
            </a:r>
          </a:p>
        </p:txBody>
      </p:sp>
      <p:sp>
        <p:nvSpPr>
          <p:cNvPr id="5" name="矩形 4"/>
          <p:cNvSpPr/>
          <p:nvPr/>
        </p:nvSpPr>
        <p:spPr>
          <a:xfrm>
            <a:off x="770022" y="1591450"/>
            <a:ext cx="1065195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800" dirty="0">
                <a:latin typeface="+mn-ea"/>
              </a:rPr>
              <a:t>如何、怎樣、怎麼樣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TW" altLang="en-US" sz="2800" dirty="0">
                <a:latin typeface="+mn-ea"/>
              </a:rPr>
              <a:t>亦可作為「描述」的</a:t>
            </a:r>
            <a:r>
              <a:rPr lang="zh-TW" altLang="en-US" sz="2800" b="1" dirty="0" smtClean="0">
                <a:solidFill>
                  <a:srgbClr val="FF0000"/>
                </a:solidFill>
                <a:latin typeface="+mn-ea"/>
              </a:rPr>
              <a:t>標誌字詞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zh-TW" altLang="en-US" sz="2800" dirty="0" smtClean="0">
                <a:latin typeface="+mn-ea"/>
              </a:rPr>
              <a:t>於標題或題目中</a:t>
            </a:r>
            <a:r>
              <a:rPr lang="zh-TW" altLang="en-US" sz="2800" dirty="0">
                <a:latin typeface="+mn-ea"/>
              </a:rPr>
              <a:t>會提及一些</a:t>
            </a:r>
            <a:r>
              <a:rPr lang="zh-TW" altLang="en-US" sz="28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事物</a:t>
            </a:r>
          </a:p>
        </p:txBody>
      </p:sp>
      <p:sp>
        <p:nvSpPr>
          <p:cNvPr id="6" name="矩形 5"/>
          <p:cNvSpPr/>
          <p:nvPr/>
        </p:nvSpPr>
        <p:spPr>
          <a:xfrm>
            <a:off x="1475872" y="3813978"/>
            <a:ext cx="9240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3200" b="1" dirty="0"/>
              <a:t>示例一：「那隻手錶是</a:t>
            </a:r>
            <a:r>
              <a:rPr lang="zh-TW" altLang="en-US" sz="3200" b="1" dirty="0" smtClean="0"/>
              <a:t>怎樣的？</a:t>
            </a:r>
            <a:r>
              <a:rPr lang="zh-TW" altLang="en-US" sz="3200" b="1" dirty="0"/>
              <a:t>」</a:t>
            </a:r>
          </a:p>
        </p:txBody>
      </p:sp>
      <p:sp>
        <p:nvSpPr>
          <p:cNvPr id="16" name="矩形 15"/>
          <p:cNvSpPr/>
          <p:nvPr/>
        </p:nvSpPr>
        <p:spPr>
          <a:xfrm>
            <a:off x="1475872" y="4832909"/>
            <a:ext cx="9240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3200" b="1" dirty="0"/>
              <a:t>示例二：「窗外的風景如何？」</a:t>
            </a:r>
          </a:p>
        </p:txBody>
      </p:sp>
      <p:sp>
        <p:nvSpPr>
          <p:cNvPr id="17" name="左右中括弧 16"/>
          <p:cNvSpPr/>
          <p:nvPr/>
        </p:nvSpPr>
        <p:spPr>
          <a:xfrm rot="5400000">
            <a:off x="6027367" y="3695924"/>
            <a:ext cx="553983" cy="790097"/>
          </a:xfrm>
          <a:prstGeom prst="bracketPair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圓角矩形 25"/>
          <p:cNvSpPr/>
          <p:nvPr/>
        </p:nvSpPr>
        <p:spPr>
          <a:xfrm>
            <a:off x="7120164" y="3799271"/>
            <a:ext cx="786890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左右中括弧 28"/>
          <p:cNvSpPr/>
          <p:nvPr/>
        </p:nvSpPr>
        <p:spPr>
          <a:xfrm rot="5400000">
            <a:off x="6020705" y="4106913"/>
            <a:ext cx="553983" cy="2005977"/>
          </a:xfrm>
          <a:prstGeom prst="bracketPair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圓角矩形 26"/>
          <p:cNvSpPr/>
          <p:nvPr/>
        </p:nvSpPr>
        <p:spPr>
          <a:xfrm>
            <a:off x="7300685" y="4802119"/>
            <a:ext cx="826316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書卷 (水平) 11"/>
          <p:cNvSpPr/>
          <p:nvPr/>
        </p:nvSpPr>
        <p:spPr>
          <a:xfrm>
            <a:off x="7461979" y="1188084"/>
            <a:ext cx="3960000" cy="118800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/>
              <a:t>有關描述的訓練框架，請參閱</a:t>
            </a:r>
            <a:r>
              <a:rPr lang="en-US" altLang="zh-TW" sz="2000" b="1" dirty="0"/>
              <a:t/>
            </a:r>
            <a:br>
              <a:rPr lang="en-US" altLang="zh-TW" sz="2000" b="1" dirty="0"/>
            </a:br>
            <a:r>
              <a:rPr lang="zh-TW" altLang="en-US" sz="2000" b="1" dirty="0" smtClean="0"/>
              <a:t>「描述 </a:t>
            </a:r>
            <a:r>
              <a:rPr lang="zh-TW" altLang="en-US" sz="2000" b="1" dirty="0" smtClean="0"/>
              <a:t>訓練框架」</a:t>
            </a:r>
            <a:endParaRPr lang="zh-TW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75350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17" grpId="0" animBg="1"/>
      <p:bldP spid="26" grpId="0" animBg="1"/>
      <p:bldP spid="29" grpId="0" animBg="1"/>
      <p:bldP spid="27" grpId="0" animBg="1"/>
      <p:bldP spid="12" grpId="0" animBg="1"/>
    </p:bldLst>
  </p:timing>
</p:sld>
</file>

<file path=ppt/theme/theme1.xml><?xml version="1.0" encoding="utf-8"?>
<a:theme xmlns:a="http://schemas.openxmlformats.org/drawingml/2006/main" name="Office 佈景主題">
  <a:themeElements>
    <a:clrScheme name="自訂 8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BE02B1"/>
      </a:hlink>
      <a:folHlink>
        <a:srgbClr val="8C8C8C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13571</TotalTime>
  <Words>2238</Words>
  <Application>Microsoft Office PowerPoint</Application>
  <PresentationFormat>寬螢幕</PresentationFormat>
  <Paragraphs>399</Paragraphs>
  <Slides>32</Slides>
  <Notes>31</Notes>
  <HiddenSlides>0</HiddenSlides>
  <MMClips>0</MMClips>
  <ScaleCrop>false</ScaleCrop>
  <HeadingPairs>
    <vt:vector size="6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32</vt:i4>
      </vt:variant>
    </vt:vector>
  </HeadingPairs>
  <TitlesOfParts>
    <vt:vector size="42" baseType="lpstr">
      <vt:lpstr>DFPBiaoKaiShu-B5</vt:lpstr>
      <vt:lpstr>Helvetica Neue</vt:lpstr>
      <vt:lpstr>Poppins</vt:lpstr>
      <vt:lpstr>微軟正黑體</vt:lpstr>
      <vt:lpstr>微軟正黑體</vt:lpstr>
      <vt:lpstr>新細明體</vt:lpstr>
      <vt:lpstr>Arial</vt:lpstr>
      <vt:lpstr>Calibri</vt:lpstr>
      <vt:lpstr>Wingdings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568</cp:revision>
  <dcterms:created xsi:type="dcterms:W3CDTF">2022-06-23T09:13:07Z</dcterms:created>
  <dcterms:modified xsi:type="dcterms:W3CDTF">2023-10-04T08:56:07Z</dcterms:modified>
</cp:coreProperties>
</file>